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.xml" ContentType="application/vnd.openxmlformats-officedocument.presentationml.notesSlide+xml"/>
  <Override PartName="/ppt/tags/tag85.xml" ContentType="application/vnd.openxmlformats-officedocument.presentationml.tags+xml"/>
  <Override PartName="/ppt/notesSlides/notesSlide3.xml" ContentType="application/vnd.openxmlformats-officedocument.presentationml.notesSlide+xml"/>
  <Override PartName="/ppt/tags/tag86.xml" ContentType="application/vnd.openxmlformats-officedocument.presentationml.tags+xml"/>
  <Override PartName="/ppt/notesSlides/notesSlide4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5.xml" ContentType="application/vnd.openxmlformats-officedocument.presentationml.notesSlide+xml"/>
  <Override PartName="/ppt/tags/tag90.xml" ContentType="application/vnd.openxmlformats-officedocument.presentationml.tags+xml"/>
  <Override PartName="/ppt/notesSlides/notesSlide6.xml" ContentType="application/vnd.openxmlformats-officedocument.presentationml.notesSlide+xml"/>
  <Override PartName="/ppt/tags/tag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5" r:id="rId5"/>
    <p:sldId id="263" r:id="rId6"/>
    <p:sldId id="274" r:id="rId7"/>
    <p:sldId id="277" r:id="rId8"/>
    <p:sldId id="265" r:id="rId9"/>
    <p:sldId id="279" r:id="rId10"/>
    <p:sldId id="270" r:id="rId11"/>
    <p:sldId id="278" r:id="rId12"/>
    <p:sldId id="267" r:id="rId13"/>
    <p:sldId id="273" r:id="rId14"/>
    <p:sldId id="282" r:id="rId15"/>
    <p:sldId id="276" r:id="rId16"/>
    <p:sldId id="268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 userDrawn="1">
          <p15:clr>
            <a:srgbClr val="A4A3A4"/>
          </p15:clr>
        </p15:guide>
        <p15:guide id="2" pos="38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4FF1"/>
    <a:srgbClr val="3223EF"/>
    <a:srgbClr val="F5F6FE"/>
    <a:srgbClr val="EBEEFD"/>
    <a:srgbClr val="3838EA"/>
    <a:srgbClr val="F6F5FA"/>
    <a:srgbClr val="F0EFF6"/>
    <a:srgbClr val="FFFFFF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0436" autoAdjust="0"/>
  </p:normalViewPr>
  <p:slideViewPr>
    <p:cSldViewPr snapToGrid="0">
      <p:cViewPr varScale="1">
        <p:scale>
          <a:sx n="74" d="100"/>
          <a:sy n="74" d="100"/>
        </p:scale>
        <p:origin x="43" y="3293"/>
      </p:cViewPr>
      <p:guideLst>
        <p:guide orient="horz" pos="2189"/>
        <p:guide pos="389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984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800" dirty="0">
                <a:latin typeface="+mj-ea"/>
                <a:ea typeface="+mj-ea"/>
              </a:rPr>
              <a:t>表格里两组 </a:t>
            </a:r>
            <a:r>
              <a:rPr lang="en-US" altLang="zh-CN" sz="800" dirty="0">
                <a:latin typeface="+mj-ea"/>
                <a:ea typeface="+mj-ea"/>
              </a:rPr>
              <a:t>&lt;</a:t>
            </a:r>
            <a:r>
              <a:rPr lang="zh-CN" altLang="en-US" sz="800" dirty="0">
                <a:latin typeface="+mj-ea"/>
                <a:ea typeface="+mj-ea"/>
              </a:rPr>
              <a:t>保真度</a:t>
            </a:r>
            <a:r>
              <a:rPr lang="en-US" altLang="zh-CN" sz="800" dirty="0">
                <a:latin typeface="+mj-ea"/>
                <a:ea typeface="+mj-ea"/>
              </a:rPr>
              <a:t>, </a:t>
            </a:r>
            <a:r>
              <a:rPr lang="zh-CN" altLang="en-US" sz="800" dirty="0">
                <a:latin typeface="+mj-ea"/>
                <a:ea typeface="+mj-ea"/>
              </a:rPr>
              <a:t>门数量</a:t>
            </a:r>
            <a:r>
              <a:rPr lang="en-US" altLang="zh-CN" sz="800" dirty="0">
                <a:latin typeface="+mj-ea"/>
                <a:ea typeface="+mj-ea"/>
              </a:rPr>
              <a:t>&gt; </a:t>
            </a:r>
            <a:r>
              <a:rPr lang="zh-CN" altLang="en-US" sz="800" dirty="0">
                <a:latin typeface="+mj-ea"/>
                <a:ea typeface="+mj-ea"/>
              </a:rPr>
              <a:t>数据的差别主要在于是否使用了 像素重排列 策略</a:t>
            </a:r>
          </a:p>
          <a:p>
            <a:r>
              <a:rPr lang="zh-CN" altLang="en-US" sz="800" dirty="0">
                <a:latin typeface="+mj-ea"/>
                <a:ea typeface="+mj-ea"/>
              </a:rPr>
              <a:t>使用前：保真度 </a:t>
            </a:r>
            <a:r>
              <a:rPr lang="en-US" altLang="zh-CN" sz="800" dirty="0">
                <a:latin typeface="+mj-ea"/>
                <a:ea typeface="+mj-ea"/>
              </a:rPr>
              <a:t>0.971</a:t>
            </a:r>
            <a:r>
              <a:rPr lang="zh-CN" altLang="en-US" sz="800" dirty="0">
                <a:latin typeface="+mj-ea"/>
                <a:ea typeface="+mj-ea"/>
              </a:rPr>
              <a:t>，</a:t>
            </a:r>
            <a:r>
              <a:rPr lang="en-US" altLang="zh-CN" sz="800" dirty="0">
                <a:latin typeface="+mj-ea"/>
                <a:ea typeface="+mj-ea"/>
              </a:rPr>
              <a:t>774</a:t>
            </a:r>
            <a:r>
              <a:rPr lang="zh-CN" altLang="en-US" sz="800" dirty="0">
                <a:latin typeface="+mj-ea"/>
                <a:ea typeface="+mj-ea"/>
              </a:rPr>
              <a:t>个门</a:t>
            </a:r>
          </a:p>
          <a:p>
            <a:r>
              <a:rPr lang="zh-CN" altLang="en-US" sz="800" dirty="0">
                <a:latin typeface="+mj-ea"/>
                <a:ea typeface="+mj-ea"/>
              </a:rPr>
              <a:t>使用后：保真度 </a:t>
            </a:r>
            <a:r>
              <a:rPr lang="en-US" altLang="zh-CN" sz="800" dirty="0">
                <a:latin typeface="+mj-ea"/>
                <a:ea typeface="+mj-ea"/>
              </a:rPr>
              <a:t>0.970</a:t>
            </a:r>
            <a:r>
              <a:rPr lang="zh-CN" altLang="en-US" sz="800" dirty="0">
                <a:latin typeface="+mj-ea"/>
                <a:ea typeface="+mj-ea"/>
              </a:rPr>
              <a:t>，</a:t>
            </a:r>
            <a:r>
              <a:rPr lang="en-US" altLang="zh-CN" sz="800" dirty="0">
                <a:latin typeface="+mj-ea"/>
                <a:ea typeface="+mj-ea"/>
              </a:rPr>
              <a:t>566</a:t>
            </a:r>
            <a:r>
              <a:rPr lang="zh-CN" altLang="en-US" sz="800" dirty="0">
                <a:latin typeface="+mj-ea"/>
                <a:ea typeface="+mj-ea"/>
              </a:rPr>
              <a:t>个门</a:t>
            </a:r>
          </a:p>
          <a:p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380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+mj-ea"/>
                <a:ea typeface="+mj-ea"/>
              </a:rPr>
              <a:t>我们先后尝试过十多种线路结构</a:t>
            </a:r>
            <a:endParaRPr lang="en-US" altLang="zh-CN" sz="1200" dirty="0">
              <a:latin typeface="+mj-ea"/>
              <a:ea typeface="+mj-ea"/>
            </a:endParaRPr>
          </a:p>
          <a:p>
            <a:endParaRPr lang="en-US" altLang="zh-CN" sz="1200" dirty="0">
              <a:latin typeface="+mj-ea"/>
              <a:ea typeface="+mj-ea"/>
            </a:endParaRPr>
          </a:p>
          <a:p>
            <a:r>
              <a:rPr lang="zh-CN" altLang="en-US" sz="1200" dirty="0">
                <a:latin typeface="+mj-ea"/>
                <a:ea typeface="+mj-ea"/>
              </a:rPr>
              <a:t>表格里两组 </a:t>
            </a:r>
            <a:r>
              <a:rPr lang="en-US" altLang="zh-CN" sz="1200" dirty="0">
                <a:latin typeface="+mj-ea"/>
                <a:ea typeface="+mj-ea"/>
              </a:rPr>
              <a:t>&lt;</a:t>
            </a:r>
            <a:r>
              <a:rPr lang="zh-CN" altLang="en-US" sz="1200" dirty="0">
                <a:latin typeface="+mj-ea"/>
                <a:ea typeface="+mj-ea"/>
              </a:rPr>
              <a:t>保真度</a:t>
            </a:r>
            <a:r>
              <a:rPr lang="en-US" altLang="zh-CN" sz="1200" dirty="0">
                <a:latin typeface="+mj-ea"/>
                <a:ea typeface="+mj-ea"/>
              </a:rPr>
              <a:t>, </a:t>
            </a:r>
            <a:r>
              <a:rPr lang="zh-CN" altLang="en-US" sz="1200" dirty="0">
                <a:latin typeface="+mj-ea"/>
                <a:ea typeface="+mj-ea"/>
              </a:rPr>
              <a:t>门数量</a:t>
            </a:r>
            <a:r>
              <a:rPr lang="en-US" altLang="zh-CN" sz="1200" dirty="0">
                <a:latin typeface="+mj-ea"/>
                <a:ea typeface="+mj-ea"/>
              </a:rPr>
              <a:t>&gt; </a:t>
            </a:r>
            <a:r>
              <a:rPr lang="zh-CN" altLang="en-US" sz="1200" dirty="0">
                <a:latin typeface="+mj-ea"/>
                <a:ea typeface="+mj-ea"/>
              </a:rPr>
              <a:t>数据的差别主要在于 线路的深度</a:t>
            </a:r>
            <a:endParaRPr lang="en-US" altLang="zh-CN" sz="1200" dirty="0">
              <a:latin typeface="+mj-ea"/>
              <a:ea typeface="+mj-ea"/>
            </a:endParaRPr>
          </a:p>
          <a:p>
            <a:r>
              <a:rPr lang="en-US" altLang="zh-CN" sz="1200" dirty="0" err="1">
                <a:latin typeface="+mj-ea"/>
                <a:ea typeface="+mj-ea"/>
              </a:rPr>
              <a:t>n_layer</a:t>
            </a:r>
            <a:r>
              <a:rPr lang="en-US" altLang="zh-CN" sz="1200" dirty="0">
                <a:latin typeface="+mj-ea"/>
                <a:ea typeface="+mj-ea"/>
              </a:rPr>
              <a:t>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zh-CN" altLang="en-US" sz="1200" dirty="0">
                <a:latin typeface="+mj-ea"/>
                <a:ea typeface="+mj-ea"/>
              </a:rPr>
              <a:t>：保真度 </a:t>
            </a:r>
            <a:r>
              <a:rPr lang="en-US" altLang="zh-CN" sz="1200" dirty="0">
                <a:latin typeface="+mj-ea"/>
                <a:ea typeface="+mj-ea"/>
              </a:rPr>
              <a:t>0.930</a:t>
            </a:r>
            <a:r>
              <a:rPr lang="zh-CN" altLang="en-US" sz="1200" dirty="0">
                <a:latin typeface="+mj-ea"/>
                <a:ea typeface="+mj-ea"/>
              </a:rPr>
              <a:t>，</a:t>
            </a:r>
            <a:r>
              <a:rPr lang="en-US" altLang="zh-CN" sz="1200" dirty="0">
                <a:latin typeface="+mj-ea"/>
                <a:ea typeface="+mj-ea"/>
              </a:rPr>
              <a:t>301</a:t>
            </a:r>
            <a:r>
              <a:rPr lang="zh-CN" altLang="en-US" sz="1200" dirty="0">
                <a:latin typeface="+mj-ea"/>
                <a:ea typeface="+mj-ea"/>
              </a:rPr>
              <a:t>个门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latin typeface="+mj-ea"/>
                <a:ea typeface="+mj-ea"/>
              </a:rPr>
              <a:t>n_layer</a:t>
            </a:r>
            <a:r>
              <a:rPr lang="en-US" altLang="zh-CN" sz="1200" dirty="0">
                <a:latin typeface="+mj-ea"/>
                <a:ea typeface="+mj-ea"/>
              </a:rPr>
              <a:t>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zh-CN" altLang="en-US" sz="1200" dirty="0">
                <a:latin typeface="+mj-ea"/>
                <a:ea typeface="+mj-ea"/>
              </a:rPr>
              <a:t>：保真度 </a:t>
            </a:r>
            <a:r>
              <a:rPr lang="en-US" altLang="zh-CN" sz="1200" dirty="0">
                <a:latin typeface="+mj-ea"/>
                <a:ea typeface="+mj-ea"/>
              </a:rPr>
              <a:t>0.916</a:t>
            </a:r>
            <a:r>
              <a:rPr lang="zh-CN" altLang="en-US" sz="1200" dirty="0">
                <a:latin typeface="+mj-ea"/>
                <a:ea typeface="+mj-ea"/>
              </a:rPr>
              <a:t>，</a:t>
            </a:r>
            <a:r>
              <a:rPr lang="en-US" altLang="zh-CN" sz="1200" dirty="0">
                <a:latin typeface="+mj-ea"/>
                <a:ea typeface="+mj-ea"/>
              </a:rPr>
              <a:t>253</a:t>
            </a:r>
            <a:r>
              <a:rPr lang="zh-CN" altLang="en-US" sz="1200" dirty="0">
                <a:latin typeface="+mj-ea"/>
                <a:ea typeface="+mj-ea"/>
              </a:rPr>
              <a:t>个门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25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+mj-ea"/>
                <a:ea typeface="+mj-ea"/>
              </a:rPr>
              <a:t>我们先后尝试过接近二十种线路结构：如 </a:t>
            </a:r>
            <a:r>
              <a:rPr lang="en-US" altLang="zh-CN" sz="1200" dirty="0">
                <a:latin typeface="+mj-ea"/>
                <a:ea typeface="+mj-ea"/>
              </a:rPr>
              <a:t>HAE(hardware efficient ansatz), CCQC (classifier-centric quantum circuit)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57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164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这张图统计了所有样本在各像素位置有非零值的总计数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65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2024/10/8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7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9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50.png"/><Relationship Id="rId1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0.png"/><Relationship Id="rId1" Type="http://schemas.openxmlformats.org/officeDocument/2006/relationships/tags" Target="../tags/tag89.xml"/><Relationship Id="rId5" Type="http://schemas.openxmlformats.org/officeDocument/2006/relationships/image" Target="../media/image2.png"/><Relationship Id="rId15" Type="http://schemas.openxmlformats.org/officeDocument/2006/relationships/image" Target="../media/image340.png"/><Relationship Id="rId4" Type="http://schemas.openxmlformats.org/officeDocument/2006/relationships/image" Target="../media/image7.png"/><Relationship Id="rId14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image" Target="../media/image2.png"/><Relationship Id="rId2" Type="http://schemas.openxmlformats.org/officeDocument/2006/relationships/tags" Target="../tags/tag66.xml"/><Relationship Id="rId16" Type="http://schemas.openxmlformats.org/officeDocument/2006/relationships/image" Target="../media/image1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image" Target="../media/image3.png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10333990" y="0"/>
            <a:ext cx="1858010" cy="3274060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rgbClr val="3838EA"/>
              </a:gs>
              <a:gs pos="0">
                <a:srgbClr val="004AA5"/>
              </a:gs>
              <a:gs pos="100000">
                <a:srgbClr val="0052B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24"/>
          <p:cNvSpPr/>
          <p:nvPr/>
        </p:nvSpPr>
        <p:spPr>
          <a:xfrm rot="10800000">
            <a:off x="0" y="3583940"/>
            <a:ext cx="1858010" cy="3274060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chemeClr val="accent3">
                  <a:lumMod val="60000"/>
                  <a:lumOff val="4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70" y="248285"/>
            <a:ext cx="2051050" cy="833120"/>
          </a:xfrm>
          <a:prstGeom prst="rect">
            <a:avLst/>
          </a:prstGeom>
        </p:spPr>
      </p:pic>
      <p:pic>
        <p:nvPicPr>
          <p:cNvPr id="8" name="图片 7" descr="标志与中英文上下组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" y="391160"/>
            <a:ext cx="975995" cy="547370"/>
          </a:xfrm>
          <a:prstGeom prst="rect">
            <a:avLst/>
          </a:prstGeom>
        </p:spPr>
      </p:pic>
      <p:grpSp>
        <p:nvGrpSpPr>
          <p:cNvPr id="1590" name="Google Shape;1590;p40"/>
          <p:cNvGrpSpPr/>
          <p:nvPr/>
        </p:nvGrpSpPr>
        <p:grpSpPr>
          <a:xfrm>
            <a:off x="6553200" y="3235960"/>
            <a:ext cx="6257290" cy="4453255"/>
            <a:chOff x="4452944" y="2184175"/>
            <a:chExt cx="5765856" cy="4103650"/>
          </a:xfrm>
        </p:grpSpPr>
        <p:pic>
          <p:nvPicPr>
            <p:cNvPr id="1591" name="Google Shape;1591;p40"/>
            <p:cNvPicPr preferRelativeResize="0"/>
            <p:nvPr/>
          </p:nvPicPr>
          <p:blipFill rotWithShape="1">
            <a:blip r:embed="rId5"/>
            <a:srcRect l="16960" t="24718" r="7121" b="26177"/>
            <a:stretch>
              <a:fillRect/>
            </a:stretch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2" name="Google Shape;1592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3" name="Google Shape;1593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6" name="Google Shape;1596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8" name="Google Shape;159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1" name="Google Shape;1601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6" name="Google Shape;1606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3" name="Google Shape;1613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4" name="Google Shape;1614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9" name="Google Shape;1619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20" name="Google Shape;162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3" name="Google Shape;1433;p35"/>
          <p:cNvGrpSpPr/>
          <p:nvPr/>
        </p:nvGrpSpPr>
        <p:grpSpPr>
          <a:xfrm>
            <a:off x="2056335" y="295198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rgbClr val="3838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rgbClr val="3838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rgbClr val="3838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1441661" y="2166437"/>
            <a:ext cx="9569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zh-CN" altLang="en-US" sz="4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基于振幅编码的变分量子</a:t>
            </a:r>
            <a:r>
              <a:rPr lang="en-US" altLang="zh-CN" sz="4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MNIST</a:t>
            </a:r>
            <a:r>
              <a:rPr lang="zh-CN" altLang="en-US" sz="40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分类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101215" y="3320415"/>
            <a:ext cx="2993390" cy="720566"/>
          </a:xfrm>
          <a:prstGeom prst="roundRect">
            <a:avLst>
              <a:gd name="adj" fmla="val 47944"/>
            </a:avLst>
          </a:prstGeom>
          <a:solidFill>
            <a:schemeClr val="bg1"/>
          </a:solidFill>
          <a:effectLst>
            <a:glow rad="50800">
              <a:schemeClr val="accent1">
                <a:satMod val="175000"/>
                <a:alpha val="7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accent2"/>
                </a:solidFill>
                <a:latin typeface="+mn-ea"/>
              </a:rPr>
              <a:t>量子探索队</a:t>
            </a:r>
          </a:p>
        </p:txBody>
      </p:sp>
      <p:sp>
        <p:nvSpPr>
          <p:cNvPr id="18435" name="文本框 2"/>
          <p:cNvSpPr/>
          <p:nvPr/>
        </p:nvSpPr>
        <p:spPr>
          <a:xfrm>
            <a:off x="2680653" y="5786438"/>
            <a:ext cx="120967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en-US" altLang="zh-CN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2024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年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月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日</a:t>
            </a:r>
          </a:p>
        </p:txBody>
      </p:sp>
      <p:sp>
        <p:nvSpPr>
          <p:cNvPr id="18" name="文本框 41"/>
          <p:cNvSpPr txBox="1"/>
          <p:nvPr/>
        </p:nvSpPr>
        <p:spPr>
          <a:xfrm>
            <a:off x="2680936" y="4536257"/>
            <a:ext cx="4533798" cy="1069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</a:pPr>
            <a:r>
              <a:rPr lang="zh-CN" altLang="en-US" sz="2000" dirty="0">
                <a:solidFill>
                  <a:srgbClr val="00105D"/>
                </a:solidFill>
                <a:latin typeface="微软雅黑" panose="020B0503020204020204" charset="-122"/>
                <a:ea typeface="微软雅黑" panose="020B0503020204020204" charset="-122"/>
              </a:rPr>
              <a:t>队长</a:t>
            </a:r>
            <a:endParaRPr lang="en-US" altLang="zh-CN" sz="2000" dirty="0">
              <a:solidFill>
                <a:srgbClr val="00105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2000" dirty="0">
                <a:solidFill>
                  <a:srgbClr val="00105D"/>
                </a:solidFill>
                <a:latin typeface="微软雅黑" panose="020B0503020204020204" charset="-122"/>
                <a:ea typeface="微软雅黑" panose="020B0503020204020204" charset="-122"/>
              </a:rPr>
              <a:t>队员</a:t>
            </a:r>
          </a:p>
        </p:txBody>
      </p:sp>
      <p:grpSp>
        <p:nvGrpSpPr>
          <p:cNvPr id="184" name="组合 183"/>
          <p:cNvGrpSpPr/>
          <p:nvPr/>
        </p:nvGrpSpPr>
        <p:grpSpPr>
          <a:xfrm>
            <a:off x="2271333" y="4807727"/>
            <a:ext cx="359410" cy="167698"/>
            <a:chOff x="8288992" y="2773680"/>
            <a:chExt cx="923042" cy="430686"/>
          </a:xfrm>
          <a:solidFill>
            <a:schemeClr val="accent2"/>
          </a:solidFill>
        </p:grpSpPr>
        <p:sp>
          <p:nvSpPr>
            <p:cNvPr id="186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271333" y="5357637"/>
            <a:ext cx="359410" cy="167698"/>
            <a:chOff x="8288992" y="2773680"/>
            <a:chExt cx="923042" cy="430686"/>
          </a:xfrm>
          <a:solidFill>
            <a:schemeClr val="accent2"/>
          </a:solidFill>
        </p:grpSpPr>
        <p:sp>
          <p:nvSpPr>
            <p:cNvPr id="28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271333" y="5896117"/>
            <a:ext cx="359410" cy="167698"/>
            <a:chOff x="8288992" y="2773680"/>
            <a:chExt cx="923042" cy="430686"/>
          </a:xfrm>
          <a:solidFill>
            <a:schemeClr val="accent2"/>
          </a:solidFill>
        </p:grpSpPr>
        <p:sp>
          <p:nvSpPr>
            <p:cNvPr id="31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10852785" y="0"/>
            <a:ext cx="1339215" cy="236029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rgbClr val="3838EA"/>
              </a:gs>
              <a:gs pos="0">
                <a:srgbClr val="004AA5"/>
              </a:gs>
              <a:gs pos="100000">
                <a:srgbClr val="0052B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24"/>
          <p:cNvSpPr/>
          <p:nvPr/>
        </p:nvSpPr>
        <p:spPr>
          <a:xfrm rot="10800000">
            <a:off x="0" y="4454525"/>
            <a:ext cx="1363345" cy="240347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chemeClr val="accent3">
                  <a:lumMod val="60000"/>
                  <a:lumOff val="4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410415" y="78536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rgbClr val="3838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rgbClr val="3838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rgbClr val="3838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404671" y="231915"/>
            <a:ext cx="95697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振幅编码：变分线路法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40" y="6323330"/>
            <a:ext cx="1289050" cy="523875"/>
          </a:xfrm>
          <a:prstGeom prst="rect">
            <a:avLst/>
          </a:prstGeom>
        </p:spPr>
      </p:pic>
      <p:pic>
        <p:nvPicPr>
          <p:cNvPr id="29" name="图片 28" descr="标志与中英文上下组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635" y="6408420"/>
            <a:ext cx="626745" cy="35179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8999BF5-88ED-5A47-3E61-AB19D1713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386726"/>
              </p:ext>
            </p:extLst>
          </p:nvPr>
        </p:nvGraphicFramePr>
        <p:xfrm>
          <a:off x="8422072" y="2787024"/>
          <a:ext cx="2426268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874328">
                  <a:extLst>
                    <a:ext uri="{9D8B030D-6E8A-4147-A177-3AD203B41FA5}">
                      <a16:colId xmlns:a16="http://schemas.microsoft.com/office/drawing/2014/main" val="3151494076"/>
                    </a:ext>
                  </a:extLst>
                </a:gridCol>
                <a:gridCol w="1551940">
                  <a:extLst>
                    <a:ext uri="{9D8B030D-6E8A-4147-A177-3AD203B41FA5}">
                      <a16:colId xmlns:a16="http://schemas.microsoft.com/office/drawing/2014/main" val="1598418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保真度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0.916/0.930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11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门数量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253/301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442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耗时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2~3min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11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总耗时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~220h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65424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2D54917-C507-BC23-A85F-DF335A81AF07}"/>
                  </a:ext>
                </a:extLst>
              </p:cNvPr>
              <p:cNvSpPr txBox="1"/>
              <p:nvPr/>
            </p:nvSpPr>
            <p:spPr>
              <a:xfrm>
                <a:off x="5000962" y="2958349"/>
                <a:ext cx="3421110" cy="752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800" dirty="0"/>
                  <a:t>优点：线路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浅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𝑝𝑜𝑙𝑦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800" dirty="0"/>
                  <a:t>缺点：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近似</a:t>
                </a:r>
                <a:r>
                  <a:rPr lang="zh-CN" altLang="en-US" sz="1800" dirty="0"/>
                  <a:t>编码、构造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极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慢</a:t>
                </a:r>
                <a:endParaRPr lang="zh-CN" alt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2D54917-C507-BC23-A85F-DF335A81A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62" y="2958349"/>
                <a:ext cx="3421110" cy="752770"/>
              </a:xfrm>
              <a:prstGeom prst="rect">
                <a:avLst/>
              </a:prstGeom>
              <a:blipFill>
                <a:blip r:embed="rId7"/>
                <a:stretch>
                  <a:fillRect l="-1423" b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0C57140-5BA6-F5B5-9AA2-D9FD753B60B1}"/>
              </a:ext>
            </a:extLst>
          </p:cNvPr>
          <p:cNvSpPr txBox="1"/>
          <p:nvPr/>
        </p:nvSpPr>
        <p:spPr>
          <a:xfrm>
            <a:off x="5000963" y="1054677"/>
            <a:ext cx="6391493" cy="1333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优化小</a:t>
            </a:r>
            <a:r>
              <a:rPr lang="en-US" altLang="zh-CN" dirty="0"/>
              <a:t>Trick</a:t>
            </a:r>
          </a:p>
          <a:p>
            <a:pPr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巧妙设计</a:t>
            </a:r>
            <a:r>
              <a:rPr lang="zh-CN" altLang="en-US" sz="1600" dirty="0">
                <a:solidFill>
                  <a:srgbClr val="00B0F0"/>
                </a:solidFill>
              </a:rPr>
              <a:t>合理的 </a:t>
            </a:r>
            <a:r>
              <a:rPr lang="en-US" altLang="zh-CN" sz="1600" dirty="0">
                <a:solidFill>
                  <a:srgbClr val="00B0F0"/>
                </a:solidFill>
              </a:rPr>
              <a:t>Ansatz </a:t>
            </a:r>
            <a:r>
              <a:rPr lang="zh-CN" altLang="en-US" sz="1600" dirty="0">
                <a:solidFill>
                  <a:srgbClr val="00B0F0"/>
                </a:solidFill>
              </a:rPr>
              <a:t>结构</a:t>
            </a:r>
            <a:r>
              <a:rPr lang="zh-CN" altLang="en-US" sz="1600" dirty="0"/>
              <a:t>，有效地利用门</a:t>
            </a:r>
            <a:endParaRPr lang="en-US" altLang="zh-CN" sz="1600" dirty="0"/>
          </a:p>
          <a:p>
            <a:pPr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可以在训练时</a:t>
            </a:r>
            <a:r>
              <a:rPr lang="zh-CN" altLang="en-US" sz="1600" dirty="0">
                <a:solidFill>
                  <a:srgbClr val="00B0F0"/>
                </a:solidFill>
              </a:rPr>
              <a:t>渐进加深线路</a:t>
            </a:r>
            <a:r>
              <a:rPr lang="zh-CN" altLang="en-US" sz="1600" dirty="0"/>
              <a:t>，但耗时会成倍增加</a:t>
            </a:r>
            <a:endParaRPr lang="en-US" altLang="zh-CN" sz="1600" dirty="0"/>
          </a:p>
          <a:p>
            <a:pPr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B0F0"/>
                </a:solidFill>
              </a:rPr>
              <a:t>像素重排列</a:t>
            </a:r>
            <a:r>
              <a:rPr lang="zh-CN" altLang="en-US" sz="1600" dirty="0"/>
              <a:t>：从中心以蚊香形向外读出像素值，降低数据复杂度</a:t>
            </a:r>
            <a:endParaRPr lang="en-US" altLang="zh-CN" sz="16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93B2AF-1220-53F0-4D4D-FC58CF9DF60D}"/>
              </a:ext>
            </a:extLst>
          </p:cNvPr>
          <p:cNvGrpSpPr/>
          <p:nvPr/>
        </p:nvGrpSpPr>
        <p:grpSpPr>
          <a:xfrm>
            <a:off x="399708" y="1180147"/>
            <a:ext cx="3843433" cy="2147534"/>
            <a:chOff x="399708" y="1180147"/>
            <a:chExt cx="3843433" cy="214753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03BC0F5-FE73-2239-7CB8-7195DB4CBE23}"/>
                </a:ext>
              </a:extLst>
            </p:cNvPr>
            <p:cNvSpPr txBox="1"/>
            <p:nvPr/>
          </p:nvSpPr>
          <p:spPr>
            <a:xfrm>
              <a:off x="399708" y="1180147"/>
              <a:ext cx="931115" cy="30777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/>
                <a:t>xCRY</a:t>
              </a:r>
              <a:r>
                <a:rPr lang="zh-CN" altLang="en-US" sz="1400" dirty="0"/>
                <a:t>门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08B4B2-AE38-AEDC-9A17-E66457AFB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03" r="-1"/>
            <a:stretch/>
          </p:blipFill>
          <p:spPr>
            <a:xfrm>
              <a:off x="410415" y="1721366"/>
              <a:ext cx="1131274" cy="1104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8E03BA1-9990-4200-7098-89C5E6F34004}"/>
                    </a:ext>
                  </a:extLst>
                </p:cNvPr>
                <p:cNvSpPr txBox="1"/>
                <p:nvPr/>
              </p:nvSpPr>
              <p:spPr>
                <a:xfrm>
                  <a:off x="1816873" y="1741170"/>
                  <a:ext cx="2426268" cy="106529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8E03BA1-9990-4200-7098-89C5E6F34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6873" y="1741170"/>
                  <a:ext cx="2426268" cy="106529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3750A9D8-F054-B585-E122-1C84D0ECE818}"/>
                    </a:ext>
                  </a:extLst>
                </p:cNvPr>
                <p:cNvSpPr txBox="1"/>
                <p:nvPr/>
              </p:nvSpPr>
              <p:spPr>
                <a:xfrm>
                  <a:off x="751322" y="2958349"/>
                  <a:ext cx="33012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xCRY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3750A9D8-F054-B585-E122-1C84D0ECE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322" y="2958349"/>
                  <a:ext cx="330121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79F84E2-F8CD-0FDA-AACF-CF84E971F649}"/>
              </a:ext>
            </a:extLst>
          </p:cNvPr>
          <p:cNvGrpSpPr/>
          <p:nvPr/>
        </p:nvGrpSpPr>
        <p:grpSpPr>
          <a:xfrm>
            <a:off x="10098862" y="4078499"/>
            <a:ext cx="1498956" cy="981745"/>
            <a:chOff x="7321724" y="4497687"/>
            <a:chExt cx="1498956" cy="98174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3FDEB2B-B791-F74E-F2E7-2EA87C13EFF5}"/>
                </a:ext>
              </a:extLst>
            </p:cNvPr>
            <p:cNvSpPr txBox="1"/>
            <p:nvPr/>
          </p:nvSpPr>
          <p:spPr>
            <a:xfrm>
              <a:off x="7321724" y="5140878"/>
              <a:ext cx="14989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8 </a:t>
              </a:r>
              <a:r>
                <a:rPr lang="zh-CN" altLang="en-US" sz="1600" dirty="0"/>
                <a:t>线程跑 </a:t>
              </a:r>
              <a:r>
                <a:rPr lang="zh-CN" altLang="en-US" sz="1600" dirty="0">
                  <a:solidFill>
                    <a:srgbClr val="FF0000"/>
                  </a:solidFill>
                </a:rPr>
                <a:t>两</a:t>
              </a:r>
              <a:r>
                <a:rPr lang="zh-CN" altLang="en-US" sz="1600" b="0" dirty="0">
                  <a:solidFill>
                    <a:srgbClr val="FF0000"/>
                  </a:solidFill>
                </a:rPr>
                <a:t>天！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59E6267B-0AB6-544E-F383-4014759F5124}"/>
                </a:ext>
              </a:extLst>
            </p:cNvPr>
            <p:cNvSpPr/>
            <p:nvPr/>
          </p:nvSpPr>
          <p:spPr>
            <a:xfrm rot="19278679">
              <a:off x="7859481" y="4497687"/>
              <a:ext cx="188172" cy="616810"/>
            </a:xfrm>
            <a:prstGeom prst="downArrow">
              <a:avLst>
                <a:gd name="adj1" fmla="val 50000"/>
                <a:gd name="adj2" fmla="val 93149"/>
              </a:avLst>
            </a:prstGeom>
            <a:solidFill>
              <a:srgbClr val="FF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23" name="组合 1422">
            <a:extLst>
              <a:ext uri="{FF2B5EF4-FFF2-40B4-BE49-F238E27FC236}">
                <a16:creationId xmlns:a16="http://schemas.microsoft.com/office/drawing/2014/main" id="{4C82EF74-3078-638C-942D-94E0A8D5FBBC}"/>
              </a:ext>
            </a:extLst>
          </p:cNvPr>
          <p:cNvGrpSpPr/>
          <p:nvPr/>
        </p:nvGrpSpPr>
        <p:grpSpPr>
          <a:xfrm>
            <a:off x="5576349" y="4316486"/>
            <a:ext cx="2514442" cy="2193674"/>
            <a:chOff x="5612386" y="4260188"/>
            <a:chExt cx="2514442" cy="2193674"/>
          </a:xfrm>
        </p:grpSpPr>
        <p:pic>
          <p:nvPicPr>
            <p:cNvPr id="1419" name="图片 1418">
              <a:extLst>
                <a:ext uri="{FF2B5EF4-FFF2-40B4-BE49-F238E27FC236}">
                  <a16:creationId xmlns:a16="http://schemas.microsoft.com/office/drawing/2014/main" id="{C0C0F7D1-7219-CD6C-08DC-E11464587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99882" y="4260188"/>
              <a:ext cx="2339450" cy="17545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22" name="文本框 1421">
              <a:extLst>
                <a:ext uri="{FF2B5EF4-FFF2-40B4-BE49-F238E27FC236}">
                  <a16:creationId xmlns:a16="http://schemas.microsoft.com/office/drawing/2014/main" id="{DE25B1A2-5AE1-284A-B6C4-5F2B5E5C57F0}"/>
                </a:ext>
              </a:extLst>
            </p:cNvPr>
            <p:cNvSpPr txBox="1"/>
            <p:nvPr/>
          </p:nvSpPr>
          <p:spPr>
            <a:xfrm>
              <a:off x="5612386" y="6146085"/>
              <a:ext cx="2514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全零初始化，训练时参数变化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B48C4CB-11F9-F004-4D1F-EB936899342C}"/>
              </a:ext>
            </a:extLst>
          </p:cNvPr>
          <p:cNvGrpSpPr/>
          <p:nvPr/>
        </p:nvGrpSpPr>
        <p:grpSpPr>
          <a:xfrm>
            <a:off x="399708" y="3511030"/>
            <a:ext cx="4874138" cy="3017607"/>
            <a:chOff x="399708" y="3511030"/>
            <a:chExt cx="4874138" cy="301760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835BBF4-F286-7717-FB7A-2D10601F5026}"/>
                </a:ext>
              </a:extLst>
            </p:cNvPr>
            <p:cNvGrpSpPr/>
            <p:nvPr/>
          </p:nvGrpSpPr>
          <p:grpSpPr>
            <a:xfrm>
              <a:off x="696046" y="4172936"/>
              <a:ext cx="4577800" cy="2355701"/>
              <a:chOff x="2000421" y="4270384"/>
              <a:chExt cx="4260781" cy="2138036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1979F3D-390C-C9CC-DC2B-40D082C09404}"/>
                  </a:ext>
                </a:extLst>
              </p:cNvPr>
              <p:cNvSpPr/>
              <p:nvPr/>
            </p:nvSpPr>
            <p:spPr>
              <a:xfrm>
                <a:off x="3077570" y="4270384"/>
                <a:ext cx="2144102" cy="16868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21" name="组合 1420">
                <a:extLst>
                  <a:ext uri="{FF2B5EF4-FFF2-40B4-BE49-F238E27FC236}">
                    <a16:creationId xmlns:a16="http://schemas.microsoft.com/office/drawing/2014/main" id="{E8991EF5-A763-A318-1D92-D15147D42416}"/>
                  </a:ext>
                </a:extLst>
              </p:cNvPr>
              <p:cNvGrpSpPr/>
              <p:nvPr/>
            </p:nvGrpSpPr>
            <p:grpSpPr>
              <a:xfrm>
                <a:off x="2000421" y="4344768"/>
                <a:ext cx="4260781" cy="2063652"/>
                <a:chOff x="2112750" y="4494003"/>
                <a:chExt cx="4260781" cy="2063652"/>
              </a:xfrm>
            </p:grpSpPr>
            <p:grpSp>
              <p:nvGrpSpPr>
                <p:cNvPr id="1418" name="组合 1417">
                  <a:extLst>
                    <a:ext uri="{FF2B5EF4-FFF2-40B4-BE49-F238E27FC236}">
                      <a16:creationId xmlns:a16="http://schemas.microsoft.com/office/drawing/2014/main" id="{D731F7FE-1B54-D1A7-605C-766E572A1186}"/>
                    </a:ext>
                  </a:extLst>
                </p:cNvPr>
                <p:cNvGrpSpPr/>
                <p:nvPr/>
              </p:nvGrpSpPr>
              <p:grpSpPr>
                <a:xfrm>
                  <a:off x="2112750" y="4494003"/>
                  <a:ext cx="4260781" cy="2063652"/>
                  <a:chOff x="2082638" y="4514210"/>
                  <a:chExt cx="4260781" cy="2063652"/>
                </a:xfrm>
              </p:grpSpPr>
              <p:grpSp>
                <p:nvGrpSpPr>
                  <p:cNvPr id="15" name="组合 14">
                    <a:extLst>
                      <a:ext uri="{FF2B5EF4-FFF2-40B4-BE49-F238E27FC236}">
                        <a16:creationId xmlns:a16="http://schemas.microsoft.com/office/drawing/2014/main" id="{8742CD78-E1B9-892B-E442-9FF7B41C4FAA}"/>
                      </a:ext>
                    </a:extLst>
                  </p:cNvPr>
                  <p:cNvGrpSpPr/>
                  <p:nvPr/>
                </p:nvGrpSpPr>
                <p:grpSpPr>
                  <a:xfrm>
                    <a:off x="2082638" y="4514210"/>
                    <a:ext cx="4260781" cy="2063652"/>
                    <a:chOff x="2689862" y="3795988"/>
                    <a:chExt cx="4031649" cy="2063652"/>
                  </a:xfrm>
                </p:grpSpPr>
                <p:grpSp>
                  <p:nvGrpSpPr>
                    <p:cNvPr id="16" name="组合 15">
                      <a:extLst>
                        <a:ext uri="{FF2B5EF4-FFF2-40B4-BE49-F238E27FC236}">
                          <a16:creationId xmlns:a16="http://schemas.microsoft.com/office/drawing/2014/main" id="{1856DBED-AA87-385F-615B-50E45E8E9E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89862" y="3795988"/>
                      <a:ext cx="4031649" cy="1486631"/>
                      <a:chOff x="2928769" y="3989494"/>
                      <a:chExt cx="4031649" cy="1486631"/>
                    </a:xfrm>
                  </p:grpSpPr>
                  <p:grpSp>
                    <p:nvGrpSpPr>
                      <p:cNvPr id="19" name="组合 18">
                        <a:extLst>
                          <a:ext uri="{FF2B5EF4-FFF2-40B4-BE49-F238E27FC236}">
                            <a16:creationId xmlns:a16="http://schemas.microsoft.com/office/drawing/2014/main" id="{BFC5CC91-37FF-2565-2CE1-9741EB9C8E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28769" y="3998797"/>
                        <a:ext cx="4031649" cy="1477328"/>
                        <a:chOff x="1907704" y="3930733"/>
                        <a:chExt cx="4031649" cy="1477328"/>
                      </a:xfrm>
                    </p:grpSpPr>
                    <p:grpSp>
                      <p:nvGrpSpPr>
                        <p:cNvPr id="26" name="组合 25">
                          <a:extLst>
                            <a:ext uri="{FF2B5EF4-FFF2-40B4-BE49-F238E27FC236}">
                              <a16:creationId xmlns:a16="http://schemas.microsoft.com/office/drawing/2014/main" id="{A4B5B132-256A-BECE-1C15-04E4B4A50D6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907704" y="3930733"/>
                          <a:ext cx="449477" cy="1477328"/>
                          <a:chOff x="2046588" y="4085193"/>
                          <a:chExt cx="449477" cy="1477328"/>
                        </a:xfrm>
                      </p:grpSpPr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409" name="文本框 1408">
                                <a:extLst>
                                  <a:ext uri="{FF2B5EF4-FFF2-40B4-BE49-F238E27FC236}">
                                    <a16:creationId xmlns:a16="http://schemas.microsoft.com/office/drawing/2014/main" id="{077818FF-AF86-FBD8-91C7-EBE41C5E1ED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046588" y="4085193"/>
                                <a:ext cx="449477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|"/>
                                          <m:endChr m:val="⟩"/>
                                          <m:ctrlPr>
                                            <a:rPr lang="en-US" altLang="zh-CN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zh-CN" alt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9" name="文本框 18">
                                <a:extLst>
                                  <a:ext uri="{FF2B5EF4-FFF2-40B4-BE49-F238E27FC236}">
                                    <a16:creationId xmlns:a16="http://schemas.microsoft.com/office/drawing/2014/main" id="{FA8274D8-3A0C-BDA5-F512-0D3C70117F58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046588" y="4085193"/>
                                <a:ext cx="449477" cy="369332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2"/>
                                <a:stretch>
                                  <a:fillRect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410" name="文本框 1409">
                                <a:extLst>
                                  <a:ext uri="{FF2B5EF4-FFF2-40B4-BE49-F238E27FC236}">
                                    <a16:creationId xmlns:a16="http://schemas.microsoft.com/office/drawing/2014/main" id="{98943FD8-A989-9E6F-9EA4-81AF68FA475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046588" y="4454525"/>
                                <a:ext cx="449477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|"/>
                                          <m:endChr m:val="⟩"/>
                                          <m:ctrlPr>
                                            <a:rPr lang="en-US" altLang="zh-CN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zh-CN" alt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0" name="文本框 19">
                                <a:extLst>
                                  <a:ext uri="{FF2B5EF4-FFF2-40B4-BE49-F238E27FC236}">
                                    <a16:creationId xmlns:a16="http://schemas.microsoft.com/office/drawing/2014/main" id="{A9EAAA26-53A6-8850-471A-F3DED9ECDEFA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046588" y="4454525"/>
                                <a:ext cx="449477" cy="369332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3"/>
                                <a:stretch>
                                  <a:fillRect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411" name="文本框 1410">
                                <a:extLst>
                                  <a:ext uri="{FF2B5EF4-FFF2-40B4-BE49-F238E27FC236}">
                                    <a16:creationId xmlns:a16="http://schemas.microsoft.com/office/drawing/2014/main" id="{452BF254-018E-5AA9-1688-919D5D83B4D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046588" y="4823857"/>
                                <a:ext cx="449477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|"/>
                                          <m:endChr m:val="⟩"/>
                                          <m:ctrlPr>
                                            <a:rPr lang="en-US" altLang="zh-CN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zh-CN" alt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1" name="文本框 20">
                                <a:extLst>
                                  <a:ext uri="{FF2B5EF4-FFF2-40B4-BE49-F238E27FC236}">
                                    <a16:creationId xmlns:a16="http://schemas.microsoft.com/office/drawing/2014/main" id="{EA3407AA-B894-6756-A579-B3BC9E6097D8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046588" y="4823857"/>
                                <a:ext cx="449477" cy="369332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4"/>
                                <a:stretch>
                                  <a:fillRect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412" name="文本框 1411">
                                <a:extLst>
                                  <a:ext uri="{FF2B5EF4-FFF2-40B4-BE49-F238E27FC236}">
                                    <a16:creationId xmlns:a16="http://schemas.microsoft.com/office/drawing/2014/main" id="{56BC8CDB-32DF-C6D3-B3E6-348E4D3F89EB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046588" y="5193189"/>
                                <a:ext cx="449477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d>
                                        <m:dPr>
                                          <m:begChr m:val="|"/>
                                          <m:endChr m:val="⟩"/>
                                          <m:ctrlPr>
                                            <a:rPr lang="en-US" altLang="zh-CN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oMath>
                                  </m:oMathPara>
                                </a14:m>
                                <a:endParaRPr lang="zh-CN" alt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22" name="文本框 21">
                                <a:extLst>
                                  <a:ext uri="{FF2B5EF4-FFF2-40B4-BE49-F238E27FC236}">
                                    <a16:creationId xmlns:a16="http://schemas.microsoft.com/office/drawing/2014/main" id="{EA23997F-2FC2-B203-18CE-75642D8C6D28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046588" y="5193189"/>
                                <a:ext cx="449477" cy="369332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5"/>
                                <a:stretch>
                                  <a:fillRect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cxnSp>
                      <p:nvCxnSpPr>
                        <p:cNvPr id="27" name="直接连接符 26">
                          <a:extLst>
                            <a:ext uri="{FF2B5EF4-FFF2-40B4-BE49-F238E27FC236}">
                              <a16:creationId xmlns:a16="http://schemas.microsoft.com/office/drawing/2014/main" id="{6D37445D-FC6A-859E-951C-35EAE59E0CB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265741" y="4134449"/>
                          <a:ext cx="3672916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" name="直接连接符 29">
                          <a:extLst>
                            <a:ext uri="{FF2B5EF4-FFF2-40B4-BE49-F238E27FC236}">
                              <a16:creationId xmlns:a16="http://schemas.microsoft.com/office/drawing/2014/main" id="{197009B5-370C-2D0A-8912-93CD9E94CDD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266437" y="4504019"/>
                          <a:ext cx="3672916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" name="直接连接符 30">
                          <a:extLst>
                            <a:ext uri="{FF2B5EF4-FFF2-40B4-BE49-F238E27FC236}">
                              <a16:creationId xmlns:a16="http://schemas.microsoft.com/office/drawing/2014/main" id="{B4C7D5E7-929F-857C-4F5D-CD6026DAA60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265741" y="4871684"/>
                          <a:ext cx="3672916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08" name="直接连接符 1407">
                          <a:extLst>
                            <a:ext uri="{FF2B5EF4-FFF2-40B4-BE49-F238E27FC236}">
                              <a16:creationId xmlns:a16="http://schemas.microsoft.com/office/drawing/2014/main" id="{7BC49CC6-C29C-D9A2-CD4E-C83A2D973667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265741" y="5243159"/>
                          <a:ext cx="3672916" cy="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2" name="矩形: 圆角 21">
                        <a:extLst>
                          <a:ext uri="{FF2B5EF4-FFF2-40B4-BE49-F238E27FC236}">
                            <a16:creationId xmlns:a16="http://schemas.microsoft.com/office/drawing/2014/main" id="{A3FFB6D5-45C2-74FF-907C-7D4AB6BB02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20001" y="3989494"/>
                        <a:ext cx="371244" cy="422230"/>
                      </a:xfrm>
                      <a:prstGeom prst="roundRect">
                        <a:avLst>
                          <a:gd name="adj" fmla="val 0"/>
                        </a:avLst>
                      </a:prstGeom>
                    </p:spPr>
                    <p:style>
                      <a:lnRef idx="2">
                        <a:schemeClr val="accent6">
                          <a:shade val="15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RY</a:t>
                        </a:r>
                        <a:endPara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3" name="矩形: 圆角 22">
                        <a:extLst>
                          <a:ext uri="{FF2B5EF4-FFF2-40B4-BE49-F238E27FC236}">
                            <a16:creationId xmlns:a16="http://schemas.microsoft.com/office/drawing/2014/main" id="{FD7A4605-1FED-7577-AE02-1BFA47D8E9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6092" y="4093085"/>
                        <a:ext cx="513450" cy="588165"/>
                      </a:xfrm>
                      <a:prstGeom prst="roundRect">
                        <a:avLst>
                          <a:gd name="adj" fmla="val 0"/>
                        </a:avLst>
                      </a:prstGeom>
                    </p:spPr>
                    <p:style>
                      <a:lnRef idx="2">
                        <a:schemeClr val="accent2">
                          <a:shade val="15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1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xCRY</a:t>
                        </a:r>
                        <a:endPara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8" name="文本框 17">
                      <a:extLst>
                        <a:ext uri="{FF2B5EF4-FFF2-40B4-BE49-F238E27FC236}">
                          <a16:creationId xmlns:a16="http://schemas.microsoft.com/office/drawing/2014/main" id="{0DE7606A-C4CE-0E39-223B-4219FF4F58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3080" y="5551863"/>
                      <a:ext cx="251863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zh-CN" altLang="en-US" sz="1400" dirty="0"/>
                        <a:t>变分线路法所用量子线路形式</a:t>
                      </a:r>
                    </a:p>
                  </p:txBody>
                </p:sp>
              </p:grpSp>
              <p:sp>
                <p:nvSpPr>
                  <p:cNvPr id="1413" name="矩形: 圆角 1412">
                    <a:extLst>
                      <a:ext uri="{FF2B5EF4-FFF2-40B4-BE49-F238E27FC236}">
                        <a16:creationId xmlns:a16="http://schemas.microsoft.com/office/drawing/2014/main" id="{EDE3B73B-A4FA-616F-B42D-C2246B3D29DB}"/>
                      </a:ext>
                    </a:extLst>
                  </p:cNvPr>
                  <p:cNvSpPr/>
                  <p:nvPr/>
                </p:nvSpPr>
                <p:spPr>
                  <a:xfrm>
                    <a:off x="3938240" y="4977437"/>
                    <a:ext cx="542631" cy="588165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xCRY</a:t>
                    </a:r>
                    <a:endPara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4" name="矩形: 圆角 1413">
                    <a:extLst>
                      <a:ext uri="{FF2B5EF4-FFF2-40B4-BE49-F238E27FC236}">
                        <a16:creationId xmlns:a16="http://schemas.microsoft.com/office/drawing/2014/main" id="{8375AB18-FE7C-E1D7-7DE7-1E1E66CB7223}"/>
                      </a:ext>
                    </a:extLst>
                  </p:cNvPr>
                  <p:cNvSpPr/>
                  <p:nvPr/>
                </p:nvSpPr>
                <p:spPr>
                  <a:xfrm>
                    <a:off x="4545307" y="5362179"/>
                    <a:ext cx="542631" cy="588165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xCRY</a:t>
                    </a:r>
                    <a:endPara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420" name="文本框 1419">
                  <a:extLst>
                    <a:ext uri="{FF2B5EF4-FFF2-40B4-BE49-F238E27FC236}">
                      <a16:creationId xmlns:a16="http://schemas.microsoft.com/office/drawing/2014/main" id="{F2DD62ED-D6DE-B19C-1D09-DE176D7B73CA}"/>
                    </a:ext>
                  </a:extLst>
                </p:cNvPr>
                <p:cNvSpPr txBox="1"/>
                <p:nvPr/>
              </p:nvSpPr>
              <p:spPr>
                <a:xfrm>
                  <a:off x="5334001" y="5852140"/>
                  <a:ext cx="103878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× k repeats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851A94C-F1A3-C166-BB67-2C458A9E6992}"/>
                </a:ext>
              </a:extLst>
            </p:cNvPr>
            <p:cNvSpPr txBox="1"/>
            <p:nvPr/>
          </p:nvSpPr>
          <p:spPr>
            <a:xfrm>
              <a:off x="399708" y="3511030"/>
              <a:ext cx="1040472" cy="52322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/>
                <a:t>x-Scatter Encoder</a:t>
              </a:r>
              <a:endParaRPr lang="zh-CN" altLang="en-US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8747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10852785" y="0"/>
            <a:ext cx="1339215" cy="236029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rgbClr val="3838EA"/>
              </a:gs>
              <a:gs pos="0">
                <a:srgbClr val="004AA5"/>
              </a:gs>
              <a:gs pos="100000">
                <a:srgbClr val="0052B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24"/>
          <p:cNvSpPr/>
          <p:nvPr/>
        </p:nvSpPr>
        <p:spPr>
          <a:xfrm rot="10800000">
            <a:off x="0" y="4454525"/>
            <a:ext cx="1363345" cy="240347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chemeClr val="accent3">
                  <a:lumMod val="60000"/>
                  <a:lumOff val="4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410415" y="78536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rgbClr val="3838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rgbClr val="3838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rgbClr val="3838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404671" y="231915"/>
            <a:ext cx="95697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量子神经网络分类器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40" y="6323330"/>
            <a:ext cx="1289050" cy="523875"/>
          </a:xfrm>
          <a:prstGeom prst="rect">
            <a:avLst/>
          </a:prstGeom>
        </p:spPr>
      </p:pic>
      <p:pic>
        <p:nvPicPr>
          <p:cNvPr id="29" name="图片 28" descr="标志与中英文上下组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635" y="6408420"/>
            <a:ext cx="626745" cy="35179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5648C5C-5EE1-8FD1-E117-939C11706E10}"/>
              </a:ext>
            </a:extLst>
          </p:cNvPr>
          <p:cNvGrpSpPr/>
          <p:nvPr/>
        </p:nvGrpSpPr>
        <p:grpSpPr>
          <a:xfrm>
            <a:off x="399708" y="1136532"/>
            <a:ext cx="2326860" cy="953075"/>
            <a:chOff x="399708" y="1136532"/>
            <a:chExt cx="2326860" cy="95307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7593269-5FEB-AD83-849F-6BF0254C7C82}"/>
                </a:ext>
              </a:extLst>
            </p:cNvPr>
            <p:cNvSpPr txBox="1"/>
            <p:nvPr/>
          </p:nvSpPr>
          <p:spPr>
            <a:xfrm>
              <a:off x="399708" y="1180147"/>
              <a:ext cx="931115" cy="30777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/>
                <a:t>xCU3</a:t>
              </a:r>
              <a:r>
                <a:rPr lang="zh-CN" altLang="en-US" sz="1400" dirty="0"/>
                <a:t>门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A00DDFC-A267-B9D9-990C-DD800154E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8710"/>
            <a:stretch/>
          </p:blipFill>
          <p:spPr>
            <a:xfrm>
              <a:off x="1691801" y="1136532"/>
              <a:ext cx="1034767" cy="953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21" name="组合 1520">
            <a:extLst>
              <a:ext uri="{FF2B5EF4-FFF2-40B4-BE49-F238E27FC236}">
                <a16:creationId xmlns:a16="http://schemas.microsoft.com/office/drawing/2014/main" id="{EECE57AD-8B96-C200-E1F5-F7937493041D}"/>
              </a:ext>
            </a:extLst>
          </p:cNvPr>
          <p:cNvGrpSpPr/>
          <p:nvPr/>
        </p:nvGrpSpPr>
        <p:grpSpPr>
          <a:xfrm>
            <a:off x="410415" y="2291636"/>
            <a:ext cx="3936684" cy="3621682"/>
            <a:chOff x="410415" y="2291636"/>
            <a:chExt cx="3936684" cy="3621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B81A13C-3744-8C2F-6EEC-545546E7483C}"/>
                    </a:ext>
                  </a:extLst>
                </p:cNvPr>
                <p:cNvSpPr txBox="1"/>
                <p:nvPr/>
              </p:nvSpPr>
              <p:spPr>
                <a:xfrm>
                  <a:off x="849026" y="5543986"/>
                  <a:ext cx="34980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选择可观测量：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BB81A13C-3744-8C2F-6EEC-545546E74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026" y="5543986"/>
                  <a:ext cx="349807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94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0EC7244-EFC6-23B1-82E4-53673E6C5A4A}"/>
                </a:ext>
              </a:extLst>
            </p:cNvPr>
            <p:cNvSpPr txBox="1"/>
            <p:nvPr/>
          </p:nvSpPr>
          <p:spPr>
            <a:xfrm>
              <a:off x="410415" y="2291636"/>
              <a:ext cx="1025232" cy="52322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1400" dirty="0"/>
                <a:t>MERA-like Ansatz</a:t>
              </a:r>
              <a:endParaRPr lang="zh-CN" altLang="en-US" sz="1400" dirty="0"/>
            </a:p>
          </p:txBody>
        </p:sp>
        <p:grpSp>
          <p:nvGrpSpPr>
            <p:cNvPr id="1519" name="组合 1518">
              <a:extLst>
                <a:ext uri="{FF2B5EF4-FFF2-40B4-BE49-F238E27FC236}">
                  <a16:creationId xmlns:a16="http://schemas.microsoft.com/office/drawing/2014/main" id="{4C435BBD-DC17-F556-BAD6-8F192932B2A6}"/>
                </a:ext>
              </a:extLst>
            </p:cNvPr>
            <p:cNvGrpSpPr/>
            <p:nvPr/>
          </p:nvGrpSpPr>
          <p:grpSpPr>
            <a:xfrm>
              <a:off x="865265" y="2985688"/>
              <a:ext cx="3171562" cy="2500471"/>
              <a:chOff x="865265" y="2985688"/>
              <a:chExt cx="3171562" cy="2500471"/>
            </a:xfrm>
          </p:grpSpPr>
          <p:grpSp>
            <p:nvGrpSpPr>
              <p:cNvPr id="1518" name="组合 1517">
                <a:extLst>
                  <a:ext uri="{FF2B5EF4-FFF2-40B4-BE49-F238E27FC236}">
                    <a16:creationId xmlns:a16="http://schemas.microsoft.com/office/drawing/2014/main" id="{7A4912EF-29FB-02E2-4C70-9797FBD40855}"/>
                  </a:ext>
                </a:extLst>
              </p:cNvPr>
              <p:cNvGrpSpPr/>
              <p:nvPr/>
            </p:nvGrpSpPr>
            <p:grpSpPr>
              <a:xfrm>
                <a:off x="865265" y="2985688"/>
                <a:ext cx="3171562" cy="2187970"/>
                <a:chOff x="2429138" y="3255578"/>
                <a:chExt cx="2699122" cy="1818469"/>
              </a:xfrm>
            </p:grpSpPr>
            <p:sp>
              <p:nvSpPr>
                <p:cNvPr id="1516" name="矩形 1515">
                  <a:extLst>
                    <a:ext uri="{FF2B5EF4-FFF2-40B4-BE49-F238E27FC236}">
                      <a16:creationId xmlns:a16="http://schemas.microsoft.com/office/drawing/2014/main" id="{2B48A9BC-3729-3301-58DC-973E2F57F140}"/>
                    </a:ext>
                  </a:extLst>
                </p:cNvPr>
                <p:cNvSpPr/>
                <p:nvPr/>
              </p:nvSpPr>
              <p:spPr>
                <a:xfrm>
                  <a:off x="2936240" y="3296920"/>
                  <a:ext cx="1457960" cy="173736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501" name="组合 1500">
                  <a:extLst>
                    <a:ext uri="{FF2B5EF4-FFF2-40B4-BE49-F238E27FC236}">
                      <a16:creationId xmlns:a16="http://schemas.microsoft.com/office/drawing/2014/main" id="{786CF981-0B23-EDBD-97EA-690708BE7BCE}"/>
                    </a:ext>
                  </a:extLst>
                </p:cNvPr>
                <p:cNvGrpSpPr/>
                <p:nvPr/>
              </p:nvGrpSpPr>
              <p:grpSpPr>
                <a:xfrm>
                  <a:off x="2429138" y="3255578"/>
                  <a:ext cx="2699122" cy="1818469"/>
                  <a:chOff x="2429138" y="3255578"/>
                  <a:chExt cx="2699122" cy="181846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82" name="文本框 1481">
                        <a:extLst>
                          <a:ext uri="{FF2B5EF4-FFF2-40B4-BE49-F238E27FC236}">
                            <a16:creationId xmlns:a16="http://schemas.microsoft.com/office/drawing/2014/main" id="{935D4B00-48BD-2671-BC50-553C00D261C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9138" y="3819712"/>
                        <a:ext cx="400980" cy="4069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482" name="文本框 1481">
                        <a:extLst>
                          <a:ext uri="{FF2B5EF4-FFF2-40B4-BE49-F238E27FC236}">
                            <a16:creationId xmlns:a16="http://schemas.microsoft.com/office/drawing/2014/main" id="{935D4B00-48BD-2671-BC50-553C00D261C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9138" y="3819712"/>
                        <a:ext cx="400980" cy="4069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83" name="文本框 1482">
                        <a:extLst>
                          <a:ext uri="{FF2B5EF4-FFF2-40B4-BE49-F238E27FC236}">
                            <a16:creationId xmlns:a16="http://schemas.microsoft.com/office/drawing/2014/main" id="{7B38A649-DC04-5A2F-2066-02D5115DED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9138" y="4113329"/>
                        <a:ext cx="400980" cy="4069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483" name="文本框 1482">
                        <a:extLst>
                          <a:ext uri="{FF2B5EF4-FFF2-40B4-BE49-F238E27FC236}">
                            <a16:creationId xmlns:a16="http://schemas.microsoft.com/office/drawing/2014/main" id="{7B38A649-DC04-5A2F-2066-02D5115DED1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9138" y="4113329"/>
                        <a:ext cx="400980" cy="4069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80" name="直接连接符 1479">
                    <a:extLst>
                      <a:ext uri="{FF2B5EF4-FFF2-40B4-BE49-F238E27FC236}">
                        <a16:creationId xmlns:a16="http://schemas.microsoft.com/office/drawing/2014/main" id="{6EE0967C-C62A-E79D-8572-D8F9AE972CC2}"/>
                      </a:ext>
                    </a:extLst>
                  </p:cNvPr>
                  <p:cNvCxnSpPr>
                    <a:cxnSpLocks/>
                    <a:stCxn id="1482" idx="3"/>
                  </p:cNvCxnSpPr>
                  <p:nvPr/>
                </p:nvCxnSpPr>
                <p:spPr>
                  <a:xfrm>
                    <a:off x="2830118" y="4023178"/>
                    <a:ext cx="229814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1" name="直接连接符 1480">
                    <a:extLst>
                      <a:ext uri="{FF2B5EF4-FFF2-40B4-BE49-F238E27FC236}">
                        <a16:creationId xmlns:a16="http://schemas.microsoft.com/office/drawing/2014/main" id="{07D7B064-B3F3-1E9C-D358-1C1AA1EA4F33}"/>
                      </a:ext>
                    </a:extLst>
                  </p:cNvPr>
                  <p:cNvCxnSpPr>
                    <a:cxnSpLocks/>
                    <a:stCxn id="1483" idx="3"/>
                  </p:cNvCxnSpPr>
                  <p:nvPr/>
                </p:nvCxnSpPr>
                <p:spPr>
                  <a:xfrm>
                    <a:off x="2830118" y="4316795"/>
                    <a:ext cx="229814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75" name="文本框 1474">
                        <a:extLst>
                          <a:ext uri="{FF2B5EF4-FFF2-40B4-BE49-F238E27FC236}">
                            <a16:creationId xmlns:a16="http://schemas.microsoft.com/office/drawing/2014/main" id="{A36CC204-0D65-E368-78BC-E2F6109206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9138" y="3255578"/>
                        <a:ext cx="400980" cy="4069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475" name="文本框 1474">
                        <a:extLst>
                          <a:ext uri="{FF2B5EF4-FFF2-40B4-BE49-F238E27FC236}">
                            <a16:creationId xmlns:a16="http://schemas.microsoft.com/office/drawing/2014/main" id="{A36CC204-0D65-E368-78BC-E2F61092062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9138" y="3255578"/>
                        <a:ext cx="400980" cy="40693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76" name="文本框 1475">
                        <a:extLst>
                          <a:ext uri="{FF2B5EF4-FFF2-40B4-BE49-F238E27FC236}">
                            <a16:creationId xmlns:a16="http://schemas.microsoft.com/office/drawing/2014/main" id="{8CF80217-2239-8210-099B-FA436BBB79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9138" y="3549195"/>
                        <a:ext cx="400980" cy="4069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476" name="文本框 1475">
                        <a:extLst>
                          <a:ext uri="{FF2B5EF4-FFF2-40B4-BE49-F238E27FC236}">
                            <a16:creationId xmlns:a16="http://schemas.microsoft.com/office/drawing/2014/main" id="{8CF80217-2239-8210-099B-FA436BBB794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9138" y="3549195"/>
                        <a:ext cx="400980" cy="406932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77" name="直接连接符 1476">
                    <a:extLst>
                      <a:ext uri="{FF2B5EF4-FFF2-40B4-BE49-F238E27FC236}">
                        <a16:creationId xmlns:a16="http://schemas.microsoft.com/office/drawing/2014/main" id="{B8910C28-3E54-1F66-320E-94E773D14E20}"/>
                      </a:ext>
                    </a:extLst>
                  </p:cNvPr>
                  <p:cNvCxnSpPr>
                    <a:cxnSpLocks/>
                    <a:stCxn id="1475" idx="3"/>
                  </p:cNvCxnSpPr>
                  <p:nvPr/>
                </p:nvCxnSpPr>
                <p:spPr>
                  <a:xfrm>
                    <a:off x="2830118" y="3459044"/>
                    <a:ext cx="229814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8" name="直接连接符 1477">
                    <a:extLst>
                      <a:ext uri="{FF2B5EF4-FFF2-40B4-BE49-F238E27FC236}">
                        <a16:creationId xmlns:a16="http://schemas.microsoft.com/office/drawing/2014/main" id="{CD969B80-3CA3-2B14-7A63-619C863ADBE5}"/>
                      </a:ext>
                    </a:extLst>
                  </p:cNvPr>
                  <p:cNvCxnSpPr>
                    <a:cxnSpLocks/>
                    <a:stCxn id="1476" idx="3"/>
                  </p:cNvCxnSpPr>
                  <p:nvPr/>
                </p:nvCxnSpPr>
                <p:spPr>
                  <a:xfrm>
                    <a:off x="2830118" y="3752661"/>
                    <a:ext cx="229814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86" name="文本框 1485">
                        <a:extLst>
                          <a:ext uri="{FF2B5EF4-FFF2-40B4-BE49-F238E27FC236}">
                            <a16:creationId xmlns:a16="http://schemas.microsoft.com/office/drawing/2014/main" id="{948D85CA-9D41-3CD6-90BE-0A3B968E085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9138" y="4373498"/>
                        <a:ext cx="400980" cy="4069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486" name="文本框 1485">
                        <a:extLst>
                          <a:ext uri="{FF2B5EF4-FFF2-40B4-BE49-F238E27FC236}">
                            <a16:creationId xmlns:a16="http://schemas.microsoft.com/office/drawing/2014/main" id="{948D85CA-9D41-3CD6-90BE-0A3B968E085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9138" y="4373498"/>
                        <a:ext cx="400980" cy="406932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87" name="文本框 1486">
                        <a:extLst>
                          <a:ext uri="{FF2B5EF4-FFF2-40B4-BE49-F238E27FC236}">
                            <a16:creationId xmlns:a16="http://schemas.microsoft.com/office/drawing/2014/main" id="{FDE12266-5EA0-15B0-46B5-9FCD819258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9138" y="4667115"/>
                        <a:ext cx="400980" cy="4069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487" name="文本框 1486">
                        <a:extLst>
                          <a:ext uri="{FF2B5EF4-FFF2-40B4-BE49-F238E27FC236}">
                            <a16:creationId xmlns:a16="http://schemas.microsoft.com/office/drawing/2014/main" id="{FDE12266-5EA0-15B0-46B5-9FCD819258C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9138" y="4667115"/>
                        <a:ext cx="400980" cy="406932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88" name="直接连接符 1487">
                    <a:extLst>
                      <a:ext uri="{FF2B5EF4-FFF2-40B4-BE49-F238E27FC236}">
                        <a16:creationId xmlns:a16="http://schemas.microsoft.com/office/drawing/2014/main" id="{FDA1631C-01CA-8111-2746-BD38798D2B09}"/>
                      </a:ext>
                    </a:extLst>
                  </p:cNvPr>
                  <p:cNvCxnSpPr>
                    <a:cxnSpLocks/>
                    <a:stCxn id="1486" idx="3"/>
                  </p:cNvCxnSpPr>
                  <p:nvPr/>
                </p:nvCxnSpPr>
                <p:spPr>
                  <a:xfrm>
                    <a:off x="2830118" y="4576964"/>
                    <a:ext cx="229814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9" name="直接连接符 1488">
                    <a:extLst>
                      <a:ext uri="{FF2B5EF4-FFF2-40B4-BE49-F238E27FC236}">
                        <a16:creationId xmlns:a16="http://schemas.microsoft.com/office/drawing/2014/main" id="{DB1671D6-E2FC-E219-9CDE-2510E6DB7CC5}"/>
                      </a:ext>
                    </a:extLst>
                  </p:cNvPr>
                  <p:cNvCxnSpPr>
                    <a:cxnSpLocks/>
                    <a:stCxn id="1487" idx="3"/>
                  </p:cNvCxnSpPr>
                  <p:nvPr/>
                </p:nvCxnSpPr>
                <p:spPr>
                  <a:xfrm>
                    <a:off x="2830118" y="4870581"/>
                    <a:ext cx="229814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0" name="组合 1499">
                  <a:extLst>
                    <a:ext uri="{FF2B5EF4-FFF2-40B4-BE49-F238E27FC236}">
                      <a16:creationId xmlns:a16="http://schemas.microsoft.com/office/drawing/2014/main" id="{4A02ADCE-2D29-1059-2338-07EB60056071}"/>
                    </a:ext>
                  </a:extLst>
                </p:cNvPr>
                <p:cNvGrpSpPr/>
                <p:nvPr/>
              </p:nvGrpSpPr>
              <p:grpSpPr>
                <a:xfrm>
                  <a:off x="3057251" y="3377018"/>
                  <a:ext cx="1732238" cy="1584762"/>
                  <a:chOff x="2937380" y="3364255"/>
                  <a:chExt cx="1732238" cy="1584762"/>
                </a:xfrm>
              </p:grpSpPr>
              <p:sp>
                <p:nvSpPr>
                  <p:cNvPr id="1424" name="矩形: 圆角 1423">
                    <a:extLst>
                      <a:ext uri="{FF2B5EF4-FFF2-40B4-BE49-F238E27FC236}">
                        <a16:creationId xmlns:a16="http://schemas.microsoft.com/office/drawing/2014/main" id="{466E04BA-6AA2-BE74-7199-13A06372030C}"/>
                      </a:ext>
                    </a:extLst>
                  </p:cNvPr>
                  <p:cNvSpPr/>
                  <p:nvPr/>
                </p:nvSpPr>
                <p:spPr>
                  <a:xfrm>
                    <a:off x="2937380" y="3364255"/>
                    <a:ext cx="214524" cy="455457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000" kern="400" dirty="0">
                        <a:latin typeface="+mj-lt"/>
                        <a:cs typeface="Times New Roman" panose="02020603050405020304" pitchFamily="18" charset="0"/>
                      </a:rPr>
                      <a:t>xCU3</a:t>
                    </a:r>
                  </a:p>
                </p:txBody>
              </p:sp>
              <p:sp>
                <p:nvSpPr>
                  <p:cNvPr id="1490" name="矩形: 圆角 1489">
                    <a:extLst>
                      <a:ext uri="{FF2B5EF4-FFF2-40B4-BE49-F238E27FC236}">
                        <a16:creationId xmlns:a16="http://schemas.microsoft.com/office/drawing/2014/main" id="{C5AA55EE-4CB0-B390-FEB3-25CD21DA4AC9}"/>
                      </a:ext>
                    </a:extLst>
                  </p:cNvPr>
                  <p:cNvSpPr/>
                  <p:nvPr/>
                </p:nvSpPr>
                <p:spPr>
                  <a:xfrm>
                    <a:off x="2937380" y="4493560"/>
                    <a:ext cx="214524" cy="455457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000" kern="400" dirty="0">
                        <a:latin typeface="+mj-lt"/>
                        <a:cs typeface="Times New Roman" panose="02020603050405020304" pitchFamily="18" charset="0"/>
                      </a:rPr>
                      <a:t>xCU3</a:t>
                    </a:r>
                  </a:p>
                </p:txBody>
              </p:sp>
              <p:sp>
                <p:nvSpPr>
                  <p:cNvPr id="1491" name="矩形: 圆角 1490">
                    <a:extLst>
                      <a:ext uri="{FF2B5EF4-FFF2-40B4-BE49-F238E27FC236}">
                        <a16:creationId xmlns:a16="http://schemas.microsoft.com/office/drawing/2014/main" id="{6C5A6A72-CE76-7F58-2EA4-43F6E83BAABC}"/>
                      </a:ext>
                    </a:extLst>
                  </p:cNvPr>
                  <p:cNvSpPr/>
                  <p:nvPr/>
                </p:nvSpPr>
                <p:spPr>
                  <a:xfrm>
                    <a:off x="2937380" y="3924541"/>
                    <a:ext cx="214524" cy="455457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000" kern="400" dirty="0">
                        <a:latin typeface="+mj-lt"/>
                        <a:cs typeface="Times New Roman" panose="02020603050405020304" pitchFamily="18" charset="0"/>
                      </a:rPr>
                      <a:t>xCU3</a:t>
                    </a:r>
                  </a:p>
                </p:txBody>
              </p:sp>
              <p:sp>
                <p:nvSpPr>
                  <p:cNvPr id="1492" name="矩形: 圆角 1491">
                    <a:extLst>
                      <a:ext uri="{FF2B5EF4-FFF2-40B4-BE49-F238E27FC236}">
                        <a16:creationId xmlns:a16="http://schemas.microsoft.com/office/drawing/2014/main" id="{A05053CB-0EBF-57C0-9378-F97E69824E10}"/>
                      </a:ext>
                    </a:extLst>
                  </p:cNvPr>
                  <p:cNvSpPr/>
                  <p:nvPr/>
                </p:nvSpPr>
                <p:spPr>
                  <a:xfrm>
                    <a:off x="3234112" y="4211658"/>
                    <a:ext cx="214524" cy="455457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000" kern="400" dirty="0">
                        <a:latin typeface="+mj-lt"/>
                        <a:cs typeface="Times New Roman" panose="02020603050405020304" pitchFamily="18" charset="0"/>
                      </a:rPr>
                      <a:t>xCU3</a:t>
                    </a:r>
                  </a:p>
                </p:txBody>
              </p:sp>
              <p:sp>
                <p:nvSpPr>
                  <p:cNvPr id="1493" name="矩形: 圆角 1492">
                    <a:extLst>
                      <a:ext uri="{FF2B5EF4-FFF2-40B4-BE49-F238E27FC236}">
                        <a16:creationId xmlns:a16="http://schemas.microsoft.com/office/drawing/2014/main" id="{2A626A36-35C9-B5FD-3918-E031338C4C01}"/>
                      </a:ext>
                    </a:extLst>
                  </p:cNvPr>
                  <p:cNvSpPr/>
                  <p:nvPr/>
                </p:nvSpPr>
                <p:spPr>
                  <a:xfrm>
                    <a:off x="3234112" y="3658281"/>
                    <a:ext cx="214524" cy="455457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000" kern="400" dirty="0">
                        <a:latin typeface="+mj-lt"/>
                        <a:cs typeface="Times New Roman" panose="02020603050405020304" pitchFamily="18" charset="0"/>
                      </a:rPr>
                      <a:t>xCU3</a:t>
                    </a:r>
                  </a:p>
                </p:txBody>
              </p:sp>
              <p:sp>
                <p:nvSpPr>
                  <p:cNvPr id="1494" name="矩形: 圆角 1493">
                    <a:extLst>
                      <a:ext uri="{FF2B5EF4-FFF2-40B4-BE49-F238E27FC236}">
                        <a16:creationId xmlns:a16="http://schemas.microsoft.com/office/drawing/2014/main" id="{F5B9B09F-899C-70D6-AF82-C0AC4CD8C642}"/>
                      </a:ext>
                    </a:extLst>
                  </p:cNvPr>
                  <p:cNvSpPr/>
                  <p:nvPr/>
                </p:nvSpPr>
                <p:spPr>
                  <a:xfrm>
                    <a:off x="3530844" y="3924541"/>
                    <a:ext cx="214524" cy="455457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000" kern="400" dirty="0">
                        <a:latin typeface="+mj-lt"/>
                        <a:cs typeface="Times New Roman" panose="02020603050405020304" pitchFamily="18" charset="0"/>
                      </a:rPr>
                      <a:t>xCU3</a:t>
                    </a:r>
                  </a:p>
                </p:txBody>
              </p:sp>
              <p:sp>
                <p:nvSpPr>
                  <p:cNvPr id="1495" name="矩形: 圆角 1494">
                    <a:extLst>
                      <a:ext uri="{FF2B5EF4-FFF2-40B4-BE49-F238E27FC236}">
                        <a16:creationId xmlns:a16="http://schemas.microsoft.com/office/drawing/2014/main" id="{E09BAD3A-8044-E072-D9B5-49A8AB256F8A}"/>
                      </a:ext>
                    </a:extLst>
                  </p:cNvPr>
                  <p:cNvSpPr/>
                  <p:nvPr/>
                </p:nvSpPr>
                <p:spPr>
                  <a:xfrm>
                    <a:off x="3827576" y="4215772"/>
                    <a:ext cx="214524" cy="455457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000" kern="400" dirty="0">
                        <a:latin typeface="+mj-lt"/>
                        <a:cs typeface="Times New Roman" panose="02020603050405020304" pitchFamily="18" charset="0"/>
                      </a:rPr>
                      <a:t>xCU3</a:t>
                    </a:r>
                  </a:p>
                </p:txBody>
              </p:sp>
              <p:sp>
                <p:nvSpPr>
                  <p:cNvPr id="1496" name="矩形: 圆角 1495">
                    <a:extLst>
                      <a:ext uri="{FF2B5EF4-FFF2-40B4-BE49-F238E27FC236}">
                        <a16:creationId xmlns:a16="http://schemas.microsoft.com/office/drawing/2014/main" id="{71C18596-AA12-300C-2D73-B4733769438D}"/>
                      </a:ext>
                    </a:extLst>
                  </p:cNvPr>
                  <p:cNvSpPr/>
                  <p:nvPr/>
                </p:nvSpPr>
                <p:spPr>
                  <a:xfrm>
                    <a:off x="3827576" y="3662395"/>
                    <a:ext cx="214524" cy="455457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000" kern="400" dirty="0">
                        <a:latin typeface="+mj-lt"/>
                        <a:cs typeface="Times New Roman" panose="02020603050405020304" pitchFamily="18" charset="0"/>
                      </a:rPr>
                      <a:t>xCU3</a:t>
                    </a:r>
                  </a:p>
                </p:txBody>
              </p:sp>
              <p:sp>
                <p:nvSpPr>
                  <p:cNvPr id="1497" name="矩形: 圆角 1496">
                    <a:extLst>
                      <a:ext uri="{FF2B5EF4-FFF2-40B4-BE49-F238E27FC236}">
                        <a16:creationId xmlns:a16="http://schemas.microsoft.com/office/drawing/2014/main" id="{3F15BBB6-DBAD-493D-AF07-9F7A75AEE845}"/>
                      </a:ext>
                    </a:extLst>
                  </p:cNvPr>
                  <p:cNvSpPr/>
                  <p:nvPr/>
                </p:nvSpPr>
                <p:spPr>
                  <a:xfrm>
                    <a:off x="4455094" y="3364255"/>
                    <a:ext cx="214524" cy="455457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000" kern="400" dirty="0">
                        <a:latin typeface="+mj-lt"/>
                        <a:cs typeface="Times New Roman" panose="02020603050405020304" pitchFamily="18" charset="0"/>
                      </a:rPr>
                      <a:t>xCU3</a:t>
                    </a:r>
                  </a:p>
                </p:txBody>
              </p:sp>
              <p:sp>
                <p:nvSpPr>
                  <p:cNvPr id="1498" name="矩形: 圆角 1497">
                    <a:extLst>
                      <a:ext uri="{FF2B5EF4-FFF2-40B4-BE49-F238E27FC236}">
                        <a16:creationId xmlns:a16="http://schemas.microsoft.com/office/drawing/2014/main" id="{1C1B391F-232A-7AE0-4698-5D491ACF89E8}"/>
                      </a:ext>
                    </a:extLst>
                  </p:cNvPr>
                  <p:cNvSpPr/>
                  <p:nvPr/>
                </p:nvSpPr>
                <p:spPr>
                  <a:xfrm>
                    <a:off x="4455094" y="4493560"/>
                    <a:ext cx="214524" cy="455457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000" kern="400" dirty="0">
                        <a:latin typeface="+mj-lt"/>
                        <a:cs typeface="Times New Roman" panose="02020603050405020304" pitchFamily="18" charset="0"/>
                      </a:rPr>
                      <a:t>xCU3</a:t>
                    </a:r>
                  </a:p>
                </p:txBody>
              </p:sp>
              <p:sp>
                <p:nvSpPr>
                  <p:cNvPr id="1499" name="矩形: 圆角 1498">
                    <a:extLst>
                      <a:ext uri="{FF2B5EF4-FFF2-40B4-BE49-F238E27FC236}">
                        <a16:creationId xmlns:a16="http://schemas.microsoft.com/office/drawing/2014/main" id="{F688FE62-0916-5FC6-FAFC-0D1EF84F3B65}"/>
                      </a:ext>
                    </a:extLst>
                  </p:cNvPr>
                  <p:cNvSpPr/>
                  <p:nvPr/>
                </p:nvSpPr>
                <p:spPr>
                  <a:xfrm>
                    <a:off x="4455094" y="3924541"/>
                    <a:ext cx="214524" cy="455457"/>
                  </a:xfrm>
                  <a:prstGeom prst="roundRect">
                    <a:avLst>
                      <a:gd name="adj" fmla="val 0"/>
                    </a:avLst>
                  </a:prstGeom>
                </p:spPr>
                <p:style>
                  <a:lnRef idx="2">
                    <a:schemeClr val="accent2">
                      <a:shade val="15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US" altLang="zh-CN" sz="1000" kern="400" dirty="0">
                        <a:latin typeface="+mj-lt"/>
                        <a:cs typeface="Times New Roman" panose="02020603050405020304" pitchFamily="18" charset="0"/>
                      </a:rPr>
                      <a:t>xCU3</a:t>
                    </a:r>
                  </a:p>
                </p:txBody>
              </p:sp>
            </p:grpSp>
          </p:grpSp>
          <p:sp>
            <p:nvSpPr>
              <p:cNvPr id="1517" name="文本框 1516">
                <a:extLst>
                  <a:ext uri="{FF2B5EF4-FFF2-40B4-BE49-F238E27FC236}">
                    <a16:creationId xmlns:a16="http://schemas.microsoft.com/office/drawing/2014/main" id="{7D022F11-C32C-90A3-E556-4690D464C7E2}"/>
                  </a:ext>
                </a:extLst>
              </p:cNvPr>
              <p:cNvSpPr txBox="1"/>
              <p:nvPr/>
            </p:nvSpPr>
            <p:spPr>
              <a:xfrm>
                <a:off x="2686628" y="5147048"/>
                <a:ext cx="1116077" cy="339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 k repeats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1520" name="表格 1519">
            <a:extLst>
              <a:ext uri="{FF2B5EF4-FFF2-40B4-BE49-F238E27FC236}">
                <a16:creationId xmlns:a16="http://schemas.microsoft.com/office/drawing/2014/main" id="{EA280ED8-7528-EB95-FBBC-92112B35A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61772"/>
              </p:ext>
            </p:extLst>
          </p:nvPr>
        </p:nvGraphicFramePr>
        <p:xfrm>
          <a:off x="6174325" y="5121365"/>
          <a:ext cx="2700397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73113">
                  <a:extLst>
                    <a:ext uri="{9D8B030D-6E8A-4147-A177-3AD203B41FA5}">
                      <a16:colId xmlns:a16="http://schemas.microsoft.com/office/drawing/2014/main" val="3151494076"/>
                    </a:ext>
                  </a:extLst>
                </a:gridCol>
                <a:gridCol w="1727284">
                  <a:extLst>
                    <a:ext uri="{9D8B030D-6E8A-4147-A177-3AD203B41FA5}">
                      <a16:colId xmlns:a16="http://schemas.microsoft.com/office/drawing/2014/main" val="1598418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准确率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88%~92%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11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层数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442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门数量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11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参数量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1500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6542442"/>
                  </a:ext>
                </a:extLst>
              </a:tr>
            </a:tbl>
          </a:graphicData>
        </a:graphic>
      </p:graphicFrame>
      <p:grpSp>
        <p:nvGrpSpPr>
          <p:cNvPr id="1528" name="组合 1527">
            <a:extLst>
              <a:ext uri="{FF2B5EF4-FFF2-40B4-BE49-F238E27FC236}">
                <a16:creationId xmlns:a16="http://schemas.microsoft.com/office/drawing/2014/main" id="{FE2854B8-CADE-A9A2-ACF4-E383F6DBF7B0}"/>
              </a:ext>
            </a:extLst>
          </p:cNvPr>
          <p:cNvGrpSpPr/>
          <p:nvPr/>
        </p:nvGrpSpPr>
        <p:grpSpPr>
          <a:xfrm>
            <a:off x="4559550" y="1968232"/>
            <a:ext cx="6080785" cy="2849876"/>
            <a:chOff x="5326355" y="513748"/>
            <a:chExt cx="6080785" cy="284987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30FFBC8-6070-9698-782A-8C4866D3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91331" y="513748"/>
              <a:ext cx="3115809" cy="21200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9DB9CF7-397D-F436-78C6-4F4D97AE0B3A}"/>
                </a:ext>
              </a:extLst>
            </p:cNvPr>
            <p:cNvSpPr txBox="1"/>
            <p:nvPr/>
          </p:nvSpPr>
          <p:spPr>
            <a:xfrm>
              <a:off x="6821129" y="3025070"/>
              <a:ext cx="29534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/>
                <a:t>训练</a:t>
              </a:r>
              <a:r>
                <a:rPr lang="en-US" altLang="zh-CN" sz="1600" dirty="0"/>
                <a:t>-</a:t>
              </a:r>
              <a:r>
                <a:rPr lang="zh-CN" altLang="en-US" sz="1600" dirty="0"/>
                <a:t>验证指标曲线</a:t>
              </a:r>
            </a:p>
          </p:txBody>
        </p:sp>
        <p:pic>
          <p:nvPicPr>
            <p:cNvPr id="1523" name="图片 1522">
              <a:extLst>
                <a:ext uri="{FF2B5EF4-FFF2-40B4-BE49-F238E27FC236}">
                  <a16:creationId xmlns:a16="http://schemas.microsoft.com/office/drawing/2014/main" id="{0763BBE9-E0B0-7054-ACE7-B021445F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6355" y="513749"/>
              <a:ext cx="2840158" cy="2130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25" name="文本框 1524">
              <a:extLst>
                <a:ext uri="{FF2B5EF4-FFF2-40B4-BE49-F238E27FC236}">
                  <a16:creationId xmlns:a16="http://schemas.microsoft.com/office/drawing/2014/main" id="{28CC25BB-A2E3-C77C-4595-5E20C9AF26B4}"/>
                </a:ext>
              </a:extLst>
            </p:cNvPr>
            <p:cNvSpPr txBox="1"/>
            <p:nvPr/>
          </p:nvSpPr>
          <p:spPr>
            <a:xfrm>
              <a:off x="5719694" y="2773569"/>
              <a:ext cx="20534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xCU3 up-down</a:t>
              </a:r>
              <a:endParaRPr lang="zh-CN" altLang="en-US" sz="1400" dirty="0"/>
            </a:p>
          </p:txBody>
        </p:sp>
        <p:sp>
          <p:nvSpPr>
            <p:cNvPr id="1526" name="文本框 1525">
              <a:extLst>
                <a:ext uri="{FF2B5EF4-FFF2-40B4-BE49-F238E27FC236}">
                  <a16:creationId xmlns:a16="http://schemas.microsoft.com/office/drawing/2014/main" id="{8989E4EA-C37D-F2F6-E16C-5464EC11D50D}"/>
                </a:ext>
              </a:extLst>
            </p:cNvPr>
            <p:cNvSpPr txBox="1"/>
            <p:nvPr/>
          </p:nvSpPr>
          <p:spPr>
            <a:xfrm>
              <a:off x="8822494" y="2760442"/>
              <a:ext cx="20534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/>
                <a:t>xCU3 dense-couple</a:t>
              </a:r>
              <a:endParaRPr lang="zh-CN" altLang="en-US" sz="1400" dirty="0"/>
            </a:p>
          </p:txBody>
        </p:sp>
      </p:grpSp>
      <p:sp>
        <p:nvSpPr>
          <p:cNvPr id="1527" name="文本框 1526">
            <a:extLst>
              <a:ext uri="{FF2B5EF4-FFF2-40B4-BE49-F238E27FC236}">
                <a16:creationId xmlns:a16="http://schemas.microsoft.com/office/drawing/2014/main" id="{D71E4C08-C65F-7631-73D3-A75CC1E35B5B}"/>
              </a:ext>
            </a:extLst>
          </p:cNvPr>
          <p:cNvSpPr txBox="1"/>
          <p:nvPr/>
        </p:nvSpPr>
        <p:spPr>
          <a:xfrm>
            <a:off x="4213029" y="1130479"/>
            <a:ext cx="731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从训练数据中</a:t>
            </a:r>
            <a:r>
              <a:rPr lang="zh-CN" altLang="en-US" dirty="0">
                <a:solidFill>
                  <a:srgbClr val="00B0F0"/>
                </a:solidFill>
              </a:rPr>
              <a:t>按分类等量抽样</a:t>
            </a:r>
            <a:r>
              <a:rPr lang="zh-CN" altLang="en-US" dirty="0"/>
              <a:t>随机子集，划分训练集</a:t>
            </a:r>
            <a:r>
              <a:rPr lang="en-US" altLang="zh-CN" dirty="0"/>
              <a:t>:</a:t>
            </a:r>
            <a:r>
              <a:rPr lang="zh-CN" altLang="en-US" dirty="0"/>
              <a:t>验证集</a:t>
            </a:r>
            <a:r>
              <a:rPr lang="en-US" altLang="zh-CN" dirty="0"/>
              <a:t>=7:3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MERA </a:t>
            </a:r>
            <a:r>
              <a:rPr lang="zh-CN" altLang="en-US" dirty="0"/>
              <a:t>的 </a:t>
            </a:r>
            <a:r>
              <a:rPr lang="en-US" altLang="zh-CN" dirty="0"/>
              <a:t>up-down </a:t>
            </a:r>
            <a:r>
              <a:rPr lang="zh-CN" altLang="en-US" dirty="0"/>
              <a:t>结构比密集平铺有</a:t>
            </a:r>
            <a:r>
              <a:rPr lang="zh-CN" altLang="en-US" dirty="0">
                <a:solidFill>
                  <a:srgbClr val="00B0F0"/>
                </a:solidFill>
              </a:rPr>
              <a:t>更平稳的梯度和损失</a:t>
            </a:r>
            <a:endParaRPr lang="en-US" altLang="zh-CN" dirty="0">
              <a:solidFill>
                <a:srgbClr val="00B0F0"/>
              </a:solidFill>
            </a:endParaRPr>
          </a:p>
        </p:txBody>
      </p:sp>
      <p:grpSp>
        <p:nvGrpSpPr>
          <p:cNvPr id="1530" name="组合 1529">
            <a:extLst>
              <a:ext uri="{FF2B5EF4-FFF2-40B4-BE49-F238E27FC236}">
                <a16:creationId xmlns:a16="http://schemas.microsoft.com/office/drawing/2014/main" id="{B58E5F2F-8982-85CB-D78A-6753D7A03CC1}"/>
              </a:ext>
            </a:extLst>
          </p:cNvPr>
          <p:cNvGrpSpPr/>
          <p:nvPr/>
        </p:nvGrpSpPr>
        <p:grpSpPr>
          <a:xfrm>
            <a:off x="8774024" y="5343946"/>
            <a:ext cx="2074316" cy="418597"/>
            <a:chOff x="6610869" y="4990147"/>
            <a:chExt cx="2074316" cy="418597"/>
          </a:xfrm>
        </p:grpSpPr>
        <p:sp>
          <p:nvSpPr>
            <p:cNvPr id="1531" name="文本框 1530">
              <a:extLst>
                <a:ext uri="{FF2B5EF4-FFF2-40B4-BE49-F238E27FC236}">
                  <a16:creationId xmlns:a16="http://schemas.microsoft.com/office/drawing/2014/main" id="{7041E8B2-B7F0-73F1-07F3-3254C36C2314}"/>
                </a:ext>
              </a:extLst>
            </p:cNvPr>
            <p:cNvSpPr txBox="1"/>
            <p:nvPr/>
          </p:nvSpPr>
          <p:spPr>
            <a:xfrm>
              <a:off x="7186229" y="5070190"/>
              <a:ext cx="149895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测试集精度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532" name="箭头: 下 1531">
              <a:extLst>
                <a:ext uri="{FF2B5EF4-FFF2-40B4-BE49-F238E27FC236}">
                  <a16:creationId xmlns:a16="http://schemas.microsoft.com/office/drawing/2014/main" id="{1FA85C90-44FD-8F9A-18F7-A0EE6613558E}"/>
                </a:ext>
              </a:extLst>
            </p:cNvPr>
            <p:cNvSpPr/>
            <p:nvPr/>
          </p:nvSpPr>
          <p:spPr>
            <a:xfrm rot="17477026">
              <a:off x="6825188" y="4775828"/>
              <a:ext cx="188172" cy="616810"/>
            </a:xfrm>
            <a:prstGeom prst="downArrow">
              <a:avLst>
                <a:gd name="adj1" fmla="val 50000"/>
                <a:gd name="adj2" fmla="val 93149"/>
              </a:avLst>
            </a:prstGeom>
            <a:solidFill>
              <a:srgbClr val="FF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91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52" y="0"/>
            <a:ext cx="10671678" cy="6858000"/>
            <a:chOff x="20494" y="0"/>
            <a:chExt cx="10671678" cy="6858000"/>
          </a:xfrm>
        </p:grpSpPr>
        <p:sp>
          <p:nvSpPr>
            <p:cNvPr id="50" name="任意多边形: 形状 49"/>
            <p:cNvSpPr/>
            <p:nvPr/>
          </p:nvSpPr>
          <p:spPr>
            <a:xfrm>
              <a:off x="2108433" y="0"/>
              <a:ext cx="8583739" cy="6858000"/>
            </a:xfrm>
            <a:custGeom>
              <a:avLst/>
              <a:gdLst>
                <a:gd name="connsiteX0" fmla="*/ 1677494 w 11625915"/>
                <a:gd name="connsiteY0" fmla="*/ 0 h 6858000"/>
                <a:gd name="connsiteX1" fmla="*/ 11625915 w 11625915"/>
                <a:gd name="connsiteY1" fmla="*/ 0 h 6858000"/>
                <a:gd name="connsiteX2" fmla="*/ 11625915 w 11625915"/>
                <a:gd name="connsiteY2" fmla="*/ 78629 h 6858000"/>
                <a:gd name="connsiteX3" fmla="*/ 11571466 w 11625915"/>
                <a:gd name="connsiteY3" fmla="*/ 165023 h 6858000"/>
                <a:gd name="connsiteX4" fmla="*/ 10246620 w 11625915"/>
                <a:gd name="connsiteY4" fmla="*/ 2408915 h 6858000"/>
                <a:gd name="connsiteX5" fmla="*/ 9930755 w 11625915"/>
                <a:gd name="connsiteY5" fmla="*/ 6827813 h 6858000"/>
                <a:gd name="connsiteX6" fmla="*/ 9918477 w 11625915"/>
                <a:gd name="connsiteY6" fmla="*/ 6858000 h 6858000"/>
                <a:gd name="connsiteX7" fmla="*/ 0 w 11625915"/>
                <a:gd name="connsiteY7" fmla="*/ 6858000 h 6858000"/>
                <a:gd name="connsiteX8" fmla="*/ 166815 w 11625915"/>
                <a:gd name="connsiteY8" fmla="*/ 6617836 h 6858000"/>
                <a:gd name="connsiteX9" fmla="*/ 1231027 w 11625915"/>
                <a:gd name="connsiteY9" fmla="*/ 4747704 h 6858000"/>
                <a:gd name="connsiteX10" fmla="*/ 1553091 w 11625915"/>
                <a:gd name="connsiteY10" fmla="*/ 306573 h 6858000"/>
                <a:gd name="connsiteX11" fmla="*/ 1628068 w 11625915"/>
                <a:gd name="connsiteY11" fmla="*/ 111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25915" h="6858000">
                  <a:moveTo>
                    <a:pt x="1677494" y="0"/>
                  </a:moveTo>
                  <a:lnTo>
                    <a:pt x="11625915" y="0"/>
                  </a:lnTo>
                  <a:lnTo>
                    <a:pt x="11625915" y="78629"/>
                  </a:lnTo>
                  <a:lnTo>
                    <a:pt x="11571466" y="165023"/>
                  </a:lnTo>
                  <a:cubicBezTo>
                    <a:pt x="11130312" y="844233"/>
                    <a:pt x="10434690" y="1639507"/>
                    <a:pt x="10246620" y="2408915"/>
                  </a:cubicBezTo>
                  <a:cubicBezTo>
                    <a:pt x="9925650" y="3722041"/>
                    <a:pt x="10359877" y="5624607"/>
                    <a:pt x="9930755" y="6827813"/>
                  </a:cubicBezTo>
                  <a:lnTo>
                    <a:pt x="9918477" y="6858000"/>
                  </a:lnTo>
                  <a:lnTo>
                    <a:pt x="0" y="6858000"/>
                  </a:lnTo>
                  <a:lnTo>
                    <a:pt x="166815" y="6617836"/>
                  </a:lnTo>
                  <a:cubicBezTo>
                    <a:pt x="583338" y="6028829"/>
                    <a:pt x="1076514" y="5379366"/>
                    <a:pt x="1231027" y="4747704"/>
                  </a:cubicBezTo>
                  <a:cubicBezTo>
                    <a:pt x="1553925" y="3427659"/>
                    <a:pt x="1122150" y="1516305"/>
                    <a:pt x="1553091" y="306573"/>
                  </a:cubicBezTo>
                  <a:cubicBezTo>
                    <a:pt x="1576658" y="240416"/>
                    <a:pt x="1601677" y="175473"/>
                    <a:pt x="1628068" y="111677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20494" y="0"/>
              <a:ext cx="9802832" cy="6858000"/>
            </a:xfrm>
            <a:custGeom>
              <a:avLst/>
              <a:gdLst>
                <a:gd name="connsiteX0" fmla="*/ 0 w 9802832"/>
                <a:gd name="connsiteY0" fmla="*/ 0 h 6858000"/>
                <a:gd name="connsiteX1" fmla="*/ 9611461 w 9802832"/>
                <a:gd name="connsiteY1" fmla="*/ 0 h 6858000"/>
                <a:gd name="connsiteX2" fmla="*/ 9605203 w 9802832"/>
                <a:gd name="connsiteY2" fmla="*/ 14985 h 6858000"/>
                <a:gd name="connsiteX3" fmla="*/ 8766928 w 9802832"/>
                <a:gd name="connsiteY3" fmla="*/ 1871924 h 6858000"/>
                <a:gd name="connsiteX4" fmla="*/ 9795642 w 9802832"/>
                <a:gd name="connsiteY4" fmla="*/ 4892098 h 6858000"/>
                <a:gd name="connsiteX5" fmla="*/ 8673614 w 9802832"/>
                <a:gd name="connsiteY5" fmla="*/ 6691875 h 6858000"/>
                <a:gd name="connsiteX6" fmla="*/ 8497466 w 9802832"/>
                <a:gd name="connsiteY6" fmla="*/ 6858000 h 6858000"/>
                <a:gd name="connsiteX7" fmla="*/ 0 w 980283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02832" h="6858000">
                  <a:moveTo>
                    <a:pt x="0" y="0"/>
                  </a:moveTo>
                  <a:lnTo>
                    <a:pt x="9611461" y="0"/>
                  </a:lnTo>
                  <a:lnTo>
                    <a:pt x="9605203" y="14985"/>
                  </a:lnTo>
                  <a:cubicBezTo>
                    <a:pt x="9342902" y="569438"/>
                    <a:pt x="8735269" y="1284483"/>
                    <a:pt x="8766928" y="1871924"/>
                  </a:cubicBezTo>
                  <a:cubicBezTo>
                    <a:pt x="8817584" y="2811831"/>
                    <a:pt x="9900852" y="4005646"/>
                    <a:pt x="9795642" y="4892098"/>
                  </a:cubicBezTo>
                  <a:cubicBezTo>
                    <a:pt x="9715091" y="5570787"/>
                    <a:pt x="9240527" y="6143724"/>
                    <a:pt x="8673614" y="6691875"/>
                  </a:cubicBezTo>
                  <a:lnTo>
                    <a:pt x="84974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3838EA"/>
                </a:gs>
                <a:gs pos="0">
                  <a:srgbClr val="004AA5"/>
                </a:gs>
                <a:gs pos="100000">
                  <a:srgbClr val="0052B4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85502" y="2105561"/>
            <a:ext cx="1581427" cy="2646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4</a:t>
            </a:r>
          </a:p>
        </p:txBody>
      </p:sp>
      <p:grpSp>
        <p:nvGrpSpPr>
          <p:cNvPr id="184" name="组合 183"/>
          <p:cNvGrpSpPr/>
          <p:nvPr/>
        </p:nvGrpSpPr>
        <p:grpSpPr>
          <a:xfrm>
            <a:off x="1396604" y="4285757"/>
            <a:ext cx="503254" cy="167698"/>
            <a:chOff x="7919568" y="2773680"/>
            <a:chExt cx="1292466" cy="430686"/>
          </a:xfrm>
          <a:solidFill>
            <a:schemeClr val="accent2"/>
          </a:solidFill>
        </p:grpSpPr>
        <p:sp>
          <p:nvSpPr>
            <p:cNvPr id="185" name="箭头: V 形 184"/>
            <p:cNvSpPr/>
            <p:nvPr/>
          </p:nvSpPr>
          <p:spPr>
            <a:xfrm>
              <a:off x="791956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6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0800000">
            <a:off x="1468994" y="2279157"/>
            <a:ext cx="503254" cy="167698"/>
            <a:chOff x="7919568" y="2773680"/>
            <a:chExt cx="1292466" cy="430686"/>
          </a:xfrm>
          <a:solidFill>
            <a:schemeClr val="accent2"/>
          </a:solidFill>
        </p:grpSpPr>
        <p:sp>
          <p:nvSpPr>
            <p:cNvPr id="7" name="箭头: V 形 184"/>
            <p:cNvSpPr/>
            <p:nvPr/>
          </p:nvSpPr>
          <p:spPr>
            <a:xfrm>
              <a:off x="791956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oogle Shape;1951;p49"/>
          <p:cNvGrpSpPr/>
          <p:nvPr/>
        </p:nvGrpSpPr>
        <p:grpSpPr>
          <a:xfrm flipH="1">
            <a:off x="37465" y="2655570"/>
            <a:ext cx="6151880" cy="6569075"/>
            <a:chOff x="-1238838" y="-2814271"/>
            <a:chExt cx="6191222" cy="6569036"/>
          </a:xfrm>
        </p:grpSpPr>
        <p:pic>
          <p:nvPicPr>
            <p:cNvPr id="13" name="Google Shape;1952;p49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5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22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25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28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32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图片 2" descr="讨论交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160" y="765810"/>
            <a:ext cx="5648325" cy="5648325"/>
          </a:xfrm>
          <a:prstGeom prst="rect">
            <a:avLst/>
          </a:prstGeom>
        </p:spPr>
      </p:pic>
      <p:grpSp>
        <p:nvGrpSpPr>
          <p:cNvPr id="10" name="Google Shape;1951;p49"/>
          <p:cNvGrpSpPr/>
          <p:nvPr/>
        </p:nvGrpSpPr>
        <p:grpSpPr>
          <a:xfrm>
            <a:off x="-681943" y="-1798271"/>
            <a:ext cx="6191222" cy="6569036"/>
            <a:chOff x="-1238838" y="-2814271"/>
            <a:chExt cx="6191222" cy="6569036"/>
          </a:xfrm>
        </p:grpSpPr>
        <p:pic>
          <p:nvPicPr>
            <p:cNvPr id="11" name="Google Shape;1952;p49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35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39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42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45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48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52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54" name="图片 53" descr="资源 1@4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0" y="302895"/>
            <a:ext cx="965835" cy="541655"/>
          </a:xfrm>
          <a:prstGeom prst="rect">
            <a:avLst/>
          </a:prstGeom>
        </p:spPr>
      </p:pic>
      <p:pic>
        <p:nvPicPr>
          <p:cNvPr id="55" name="图片 54" descr="先进计算logo_画板 1-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835" y="177165"/>
            <a:ext cx="1894205" cy="764540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5F9F4B3E-AF84-6DDF-0E2B-FE82D1432637}"/>
              </a:ext>
            </a:extLst>
          </p:cNvPr>
          <p:cNvSpPr txBox="1"/>
          <p:nvPr/>
        </p:nvSpPr>
        <p:spPr>
          <a:xfrm>
            <a:off x="2764895" y="2198717"/>
            <a:ext cx="2613551" cy="255454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alpha val="25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实验结果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10852785" y="0"/>
            <a:ext cx="1339215" cy="236029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rgbClr val="3838EA"/>
              </a:gs>
              <a:gs pos="0">
                <a:srgbClr val="004AA5"/>
              </a:gs>
              <a:gs pos="100000">
                <a:srgbClr val="0052B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24"/>
          <p:cNvSpPr/>
          <p:nvPr/>
        </p:nvSpPr>
        <p:spPr>
          <a:xfrm rot="10800000">
            <a:off x="0" y="4454525"/>
            <a:ext cx="1363345" cy="240347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chemeClr val="accent3">
                  <a:lumMod val="60000"/>
                  <a:lumOff val="4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410415" y="78536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rgbClr val="3838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rgbClr val="3838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rgbClr val="3838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404671" y="231915"/>
            <a:ext cx="95697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实验结果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40" y="6323330"/>
            <a:ext cx="1289050" cy="523875"/>
          </a:xfrm>
          <a:prstGeom prst="rect">
            <a:avLst/>
          </a:prstGeom>
        </p:spPr>
      </p:pic>
      <p:pic>
        <p:nvPicPr>
          <p:cNvPr id="35" name="图片 34" descr="标志与中英文上下组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635" y="6408420"/>
            <a:ext cx="626745" cy="35179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0B7EED0-767E-CBD2-97DC-43411AAE2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22368"/>
              </p:ext>
            </p:extLst>
          </p:nvPr>
        </p:nvGraphicFramePr>
        <p:xfrm>
          <a:off x="1823721" y="3590859"/>
          <a:ext cx="8047354" cy="2403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514">
                  <a:extLst>
                    <a:ext uri="{9D8B030D-6E8A-4147-A177-3AD203B41FA5}">
                      <a16:colId xmlns:a16="http://schemas.microsoft.com/office/drawing/2014/main" val="148140557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553863229"/>
                    </a:ext>
                  </a:extLst>
                </a:gridCol>
                <a:gridCol w="1226820">
                  <a:extLst>
                    <a:ext uri="{9D8B030D-6E8A-4147-A177-3AD203B41FA5}">
                      <a16:colId xmlns:a16="http://schemas.microsoft.com/office/drawing/2014/main" val="4109904090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val="419261041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545970170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313269284"/>
                    </a:ext>
                  </a:extLst>
                </a:gridCol>
              </a:tblGrid>
              <a:tr h="480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振幅编码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像素排列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门数量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保真度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分类精度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提交得分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40346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直接构造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平铺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774.61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0.971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0.929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311.59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827765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直接构造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蛇形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556.32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0.970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0.929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333.27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117186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变分线路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蛇形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301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0.930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0.890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349.17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853215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变分线路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蛇形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253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0.916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0.889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354.32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852179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E7E09F4-A56C-6B57-90FC-5DC8FD23AAD9}"/>
              </a:ext>
            </a:extLst>
          </p:cNvPr>
          <p:cNvSpPr txBox="1"/>
          <p:nvPr/>
        </p:nvSpPr>
        <p:spPr>
          <a:xfrm>
            <a:off x="404671" y="1216757"/>
            <a:ext cx="8321509" cy="1443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B0F0"/>
                </a:solidFill>
              </a:rPr>
              <a:t>蛇形像素排列</a:t>
            </a:r>
            <a:r>
              <a:rPr lang="zh-CN" altLang="en-US" dirty="0"/>
              <a:t>策略能降低数据复杂度，从而降低门数量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B0F0"/>
                </a:solidFill>
              </a:rPr>
              <a:t>直接构造法</a:t>
            </a:r>
            <a:r>
              <a:rPr lang="zh-CN" altLang="en-US" dirty="0"/>
              <a:t>的保真度无法达到理论无损，是因为做了近似，否则门数量超标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B0F0"/>
                </a:solidFill>
              </a:rPr>
              <a:t>变分线路法</a:t>
            </a:r>
            <a:r>
              <a:rPr lang="zh-CN" altLang="en-US" dirty="0"/>
              <a:t>能取得比直接构造法更高的总分，但需付出</a:t>
            </a:r>
            <a:r>
              <a:rPr lang="en-US" altLang="zh-CN" dirty="0"/>
              <a:t>700+</a:t>
            </a:r>
            <a:r>
              <a:rPr lang="zh-CN" altLang="en-US" dirty="0"/>
              <a:t>倍成本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B0F0"/>
                </a:solidFill>
              </a:rPr>
              <a:t>分类精度</a:t>
            </a:r>
            <a:r>
              <a:rPr lang="zh-CN" altLang="en-US" dirty="0"/>
              <a:t>与保真度正相关</a:t>
            </a:r>
            <a:endParaRPr lang="zh-CN" altLang="en-US" dirty="0">
              <a:solidFill>
                <a:srgbClr val="00B0F0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F9B2AB8-109E-6E72-4AAD-20BA49050C44}"/>
              </a:ext>
            </a:extLst>
          </p:cNvPr>
          <p:cNvGrpSpPr/>
          <p:nvPr/>
        </p:nvGrpSpPr>
        <p:grpSpPr>
          <a:xfrm>
            <a:off x="8541385" y="563015"/>
            <a:ext cx="3238500" cy="2698849"/>
            <a:chOff x="8541385" y="523697"/>
            <a:chExt cx="3238500" cy="26988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A71A597-7C7C-0BE9-7B26-131DD7B2E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6485" y="523697"/>
              <a:ext cx="2968300" cy="2226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88381FC-D985-3937-6D2B-673D85F6AD95}"/>
                </a:ext>
              </a:extLst>
            </p:cNvPr>
            <p:cNvSpPr txBox="1"/>
            <p:nvPr/>
          </p:nvSpPr>
          <p:spPr>
            <a:xfrm>
              <a:off x="8541385" y="2883992"/>
              <a:ext cx="32385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变分线路法所有样本的保真度分布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2693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10852785" y="0"/>
            <a:ext cx="1339215" cy="236029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rgbClr val="3838EA"/>
              </a:gs>
              <a:gs pos="0">
                <a:srgbClr val="004AA5"/>
              </a:gs>
              <a:gs pos="100000">
                <a:srgbClr val="0052B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24"/>
          <p:cNvSpPr/>
          <p:nvPr/>
        </p:nvSpPr>
        <p:spPr>
          <a:xfrm rot="10800000">
            <a:off x="0" y="4454525"/>
            <a:ext cx="1363345" cy="240347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chemeClr val="accent3">
                  <a:lumMod val="60000"/>
                  <a:lumOff val="4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410415" y="78536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rgbClr val="3838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rgbClr val="3838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rgbClr val="3838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404671" y="231915"/>
            <a:ext cx="95697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实现细节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40" y="6323330"/>
            <a:ext cx="1289050" cy="523875"/>
          </a:xfrm>
          <a:prstGeom prst="rect">
            <a:avLst/>
          </a:prstGeom>
        </p:spPr>
      </p:pic>
      <p:pic>
        <p:nvPicPr>
          <p:cNvPr id="35" name="图片 34" descr="标志与中英文上下组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635" y="6408420"/>
            <a:ext cx="626745" cy="3517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111AEE8-F8AF-C845-A526-F36324C744C4}"/>
              </a:ext>
            </a:extLst>
          </p:cNvPr>
          <p:cNvSpPr txBox="1"/>
          <p:nvPr/>
        </p:nvSpPr>
        <p:spPr>
          <a:xfrm>
            <a:off x="404671" y="1180147"/>
            <a:ext cx="4435830" cy="752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蛇形重排列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不同深度</a:t>
            </a:r>
            <a:r>
              <a:rPr lang="en-US" altLang="zh-CN" dirty="0"/>
              <a:t>VQC</a:t>
            </a:r>
            <a:r>
              <a:rPr lang="zh-CN" altLang="en-US" dirty="0"/>
              <a:t>线路的保真度和构造时间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617EF5-76E7-18A1-5159-1909C8FDCB35}"/>
                  </a:ext>
                </a:extLst>
              </p:cNvPr>
              <p:cNvSpPr txBox="1"/>
              <p:nvPr/>
            </p:nvSpPr>
            <p:spPr>
              <a:xfrm>
                <a:off x="522702" y="3226753"/>
                <a:ext cx="51968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.11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+0. 1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+0.09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r>
                  <a:rPr lang="en-US" altLang="zh-CN" dirty="0"/>
                  <a:t>+…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5617EF5-76E7-18A1-5159-1909C8FD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2" y="3226753"/>
                <a:ext cx="5196840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9" name="组合 1448">
            <a:extLst>
              <a:ext uri="{FF2B5EF4-FFF2-40B4-BE49-F238E27FC236}">
                <a16:creationId xmlns:a16="http://schemas.microsoft.com/office/drawing/2014/main" id="{503F427B-A3E0-22AC-DF7C-E9BF1A9E5D49}"/>
              </a:ext>
            </a:extLst>
          </p:cNvPr>
          <p:cNvGrpSpPr/>
          <p:nvPr/>
        </p:nvGrpSpPr>
        <p:grpSpPr>
          <a:xfrm>
            <a:off x="1113434" y="3837224"/>
            <a:ext cx="3567781" cy="1964070"/>
            <a:chOff x="949661" y="3919110"/>
            <a:chExt cx="3567781" cy="196407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A76C32F-A327-A1E1-B3EF-35E5CA3A0F35}"/>
                </a:ext>
              </a:extLst>
            </p:cNvPr>
            <p:cNvSpPr txBox="1"/>
            <p:nvPr/>
          </p:nvSpPr>
          <p:spPr>
            <a:xfrm>
              <a:off x="1656573" y="3919110"/>
              <a:ext cx="9652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剪枝前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A65B90E-5219-E6F1-E583-440043E763D4}"/>
                </a:ext>
              </a:extLst>
            </p:cNvPr>
            <p:cNvSpPr txBox="1"/>
            <p:nvPr/>
          </p:nvSpPr>
          <p:spPr>
            <a:xfrm>
              <a:off x="3304334" y="3950929"/>
              <a:ext cx="9652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剪枝后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F1B46D5-5482-E654-F829-0F4BAD7F859B}"/>
                </a:ext>
              </a:extLst>
            </p:cNvPr>
            <p:cNvGrpSpPr/>
            <p:nvPr/>
          </p:nvGrpSpPr>
          <p:grpSpPr>
            <a:xfrm>
              <a:off x="949661" y="4413170"/>
              <a:ext cx="3567781" cy="1264683"/>
              <a:chOff x="648484" y="4476250"/>
              <a:chExt cx="4541063" cy="1264683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CF4756B6-ABF8-FCF4-13D3-7B722463E0C7}"/>
                  </a:ext>
                </a:extLst>
              </p:cNvPr>
              <p:cNvGrpSpPr/>
              <p:nvPr/>
            </p:nvGrpSpPr>
            <p:grpSpPr>
              <a:xfrm>
                <a:off x="648484" y="5040384"/>
                <a:ext cx="4541063" cy="700549"/>
                <a:chOff x="1907704" y="4669397"/>
                <a:chExt cx="3999295" cy="635819"/>
              </a:xfrm>
            </p:grpSpPr>
            <p:grpSp>
              <p:nvGrpSpPr>
                <p:cNvPr id="27" name="组合 26">
                  <a:extLst>
                    <a:ext uri="{FF2B5EF4-FFF2-40B4-BE49-F238E27FC236}">
                      <a16:creationId xmlns:a16="http://schemas.microsoft.com/office/drawing/2014/main" id="{D90533F9-2AA8-2795-AFF5-512207044301}"/>
                    </a:ext>
                  </a:extLst>
                </p:cNvPr>
                <p:cNvGrpSpPr/>
                <p:nvPr/>
              </p:nvGrpSpPr>
              <p:grpSpPr>
                <a:xfrm>
                  <a:off x="1907704" y="4669397"/>
                  <a:ext cx="449477" cy="635819"/>
                  <a:chOff x="2046588" y="4823857"/>
                  <a:chExt cx="449477" cy="63581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文本框 35">
                        <a:extLst>
                          <a:ext uri="{FF2B5EF4-FFF2-40B4-BE49-F238E27FC236}">
                            <a16:creationId xmlns:a16="http://schemas.microsoft.com/office/drawing/2014/main" id="{E2800951-669C-C8BA-3656-A07EBC197A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88" y="4823857"/>
                        <a:ext cx="44947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21" name="文本框 20">
                        <a:extLst>
                          <a:ext uri="{FF2B5EF4-FFF2-40B4-BE49-F238E27FC236}">
                            <a16:creationId xmlns:a16="http://schemas.microsoft.com/office/drawing/2014/main" id="{EA3407AA-B894-6756-A579-B3BC9E6097D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88" y="4823857"/>
                        <a:ext cx="449477" cy="369332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文本框 36">
                        <a:extLst>
                          <a:ext uri="{FF2B5EF4-FFF2-40B4-BE49-F238E27FC236}">
                            <a16:creationId xmlns:a16="http://schemas.microsoft.com/office/drawing/2014/main" id="{DBA090E7-FA08-330B-0344-B3BF11DC77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88" y="5090344"/>
                        <a:ext cx="44947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37" name="文本框 36">
                        <a:extLst>
                          <a:ext uri="{FF2B5EF4-FFF2-40B4-BE49-F238E27FC236}">
                            <a16:creationId xmlns:a16="http://schemas.microsoft.com/office/drawing/2014/main" id="{DBA090E7-FA08-330B-0344-B3BF11DC778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88" y="5090344"/>
                        <a:ext cx="449477" cy="369332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6ED35054-0321-CC84-317F-AF6F4CF6543C}"/>
                    </a:ext>
                  </a:extLst>
                </p:cNvPr>
                <p:cNvCxnSpPr>
                  <a:cxnSpLocks/>
                  <a:stCxn id="36" idx="3"/>
                </p:cNvCxnSpPr>
                <p:nvPr/>
              </p:nvCxnSpPr>
              <p:spPr>
                <a:xfrm>
                  <a:off x="2357182" y="4854063"/>
                  <a:ext cx="354981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F0A5334E-0306-9F23-06B6-6073312F8951}"/>
                    </a:ext>
                  </a:extLst>
                </p:cNvPr>
                <p:cNvCxnSpPr>
                  <a:cxnSpLocks/>
                  <a:stCxn id="37" idx="3"/>
                </p:cNvCxnSpPr>
                <p:nvPr/>
              </p:nvCxnSpPr>
              <p:spPr>
                <a:xfrm>
                  <a:off x="2357182" y="5120550"/>
                  <a:ext cx="354981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D1F84E67-8E4C-437D-3B1B-D0BC537A2604}"/>
                      </a:ext>
                    </a:extLst>
                  </p:cNvPr>
                  <p:cNvSpPr txBox="1"/>
                  <p:nvPr/>
                </p:nvSpPr>
                <p:spPr>
                  <a:xfrm>
                    <a:off x="648484" y="4476250"/>
                    <a:ext cx="510366" cy="4069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D1F84E67-8E4C-437D-3B1B-D0BC537A26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484" y="4476250"/>
                    <a:ext cx="510366" cy="4069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EC17700B-3E45-82D4-3B2E-58E09D25DC4E}"/>
                      </a:ext>
                    </a:extLst>
                  </p:cNvPr>
                  <p:cNvSpPr txBox="1"/>
                  <p:nvPr/>
                </p:nvSpPr>
                <p:spPr>
                  <a:xfrm>
                    <a:off x="648484" y="4769867"/>
                    <a:ext cx="510366" cy="4069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EC17700B-3E45-82D4-3B2E-58E09D25DC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484" y="4769867"/>
                    <a:ext cx="510366" cy="4069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DADB3630-D243-6807-C8C1-A4F4CE19F309}"/>
                  </a:ext>
                </a:extLst>
              </p:cNvPr>
              <p:cNvCxnSpPr>
                <a:cxnSpLocks/>
                <a:stCxn id="39" idx="3"/>
              </p:cNvCxnSpPr>
              <p:nvPr/>
            </p:nvCxnSpPr>
            <p:spPr>
              <a:xfrm>
                <a:off x="1158850" y="4679716"/>
                <a:ext cx="403069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638ACCB4-2129-7778-C3FD-1B951E7CA90A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>
                <a:off x="1158850" y="4973333"/>
                <a:ext cx="403069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674CB1A3-A983-2397-3845-DDDFE373A961}"/>
                </a:ext>
              </a:extLst>
            </p:cNvPr>
            <p:cNvSpPr/>
            <p:nvPr/>
          </p:nvSpPr>
          <p:spPr>
            <a:xfrm>
              <a:off x="3666022" y="4489730"/>
              <a:ext cx="214524" cy="212527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kern="400" dirty="0">
                  <a:latin typeface="+mj-lt"/>
                  <a:cs typeface="Times New Roman" panose="02020603050405020304" pitchFamily="18" charset="0"/>
                </a:rPr>
                <a:t>H</a:t>
              </a:r>
              <a:endParaRPr lang="en-US" altLang="zh-CN" sz="1400" kern="4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8D1E54CB-2816-A8B1-E9FC-5575C655ACE2}"/>
                </a:ext>
              </a:extLst>
            </p:cNvPr>
            <p:cNvSpPr/>
            <p:nvPr/>
          </p:nvSpPr>
          <p:spPr>
            <a:xfrm>
              <a:off x="3365117" y="4815463"/>
              <a:ext cx="214524" cy="212527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kern="400" dirty="0">
                  <a:latin typeface="+mj-lt"/>
                  <a:cs typeface="Times New Roman" panose="02020603050405020304" pitchFamily="18" charset="0"/>
                </a:rPr>
                <a:t>H</a:t>
              </a:r>
              <a:endParaRPr lang="en-US" altLang="zh-CN" sz="1400" kern="4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09EC473-CBB8-7A4C-8147-6F5C2FFF0F11}"/>
                </a:ext>
              </a:extLst>
            </p:cNvPr>
            <p:cNvSpPr/>
            <p:nvPr/>
          </p:nvSpPr>
          <p:spPr>
            <a:xfrm>
              <a:off x="1565814" y="4813042"/>
              <a:ext cx="214524" cy="212527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 kern="4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0DBA6BB9-BE0C-68B7-EDAD-71F535A93EAB}"/>
                </a:ext>
              </a:extLst>
            </p:cNvPr>
            <p:cNvSpPr/>
            <p:nvPr/>
          </p:nvSpPr>
          <p:spPr>
            <a:xfrm>
              <a:off x="1924692" y="4510372"/>
              <a:ext cx="214524" cy="212527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 kern="4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6EEF6F6-AA07-2039-B60A-1F3FC26C29D3}"/>
                </a:ext>
              </a:extLst>
            </p:cNvPr>
            <p:cNvSpPr/>
            <p:nvPr/>
          </p:nvSpPr>
          <p:spPr>
            <a:xfrm>
              <a:off x="2318888" y="4510372"/>
              <a:ext cx="212186" cy="212527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900" kern="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48844D6-F64C-9A41-E2B6-F7EE0B41FA18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3773284" y="4702257"/>
              <a:ext cx="0" cy="1045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9BB0D85-35DA-97D4-9C5B-0A33040EC9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3472379" y="5027990"/>
              <a:ext cx="0" cy="7198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144CE85-B62C-AE25-A188-1B76F56121B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424981" y="4722899"/>
              <a:ext cx="1169" cy="10249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5C4E680-05DD-108A-A3DC-DD1B7B1CE1A8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031954" y="4722899"/>
              <a:ext cx="0" cy="10249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25204DC-C580-EDD8-A180-9E7C6037903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1667929" y="5025569"/>
              <a:ext cx="5147" cy="7223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D3E96CC-E531-992B-877C-5D8FED77E756}"/>
                </a:ext>
              </a:extLst>
            </p:cNvPr>
            <p:cNvSpPr txBox="1"/>
            <p:nvPr/>
          </p:nvSpPr>
          <p:spPr>
            <a:xfrm>
              <a:off x="2240184" y="4467278"/>
              <a:ext cx="3740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RY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53DC1C3-03D9-F996-C80A-78522BA906F5}"/>
                </a:ext>
              </a:extLst>
            </p:cNvPr>
            <p:cNvSpPr txBox="1"/>
            <p:nvPr/>
          </p:nvSpPr>
          <p:spPr>
            <a:xfrm>
              <a:off x="1848250" y="4467278"/>
              <a:ext cx="3740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RY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A4F4561-BEDC-0B60-25FA-9FF293B7A2D3}"/>
                </a:ext>
              </a:extLst>
            </p:cNvPr>
            <p:cNvSpPr txBox="1"/>
            <p:nvPr/>
          </p:nvSpPr>
          <p:spPr>
            <a:xfrm>
              <a:off x="1490631" y="4765995"/>
              <a:ext cx="37403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RY</a:t>
              </a:r>
              <a:endPara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64C0099-637C-C57A-3FF4-11788C5AA079}"/>
                </a:ext>
              </a:extLst>
            </p:cNvPr>
            <p:cNvSpPr/>
            <p:nvPr/>
          </p:nvSpPr>
          <p:spPr>
            <a:xfrm rot="420877" flipH="1">
              <a:off x="2917332" y="4264365"/>
              <a:ext cx="45719" cy="16188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ED5312B-4048-6D72-C319-6336762382ED}"/>
                </a:ext>
              </a:extLst>
            </p:cNvPr>
            <p:cNvSpPr/>
            <p:nvPr/>
          </p:nvSpPr>
          <p:spPr>
            <a:xfrm>
              <a:off x="2003452" y="4880706"/>
              <a:ext cx="60960" cy="609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00611675-419C-D3AA-C6BC-BFD84B51C33A}"/>
                </a:ext>
              </a:extLst>
            </p:cNvPr>
            <p:cNvSpPr/>
            <p:nvPr/>
          </p:nvSpPr>
          <p:spPr>
            <a:xfrm>
              <a:off x="2391522" y="4880706"/>
              <a:ext cx="60960" cy="6096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234426D-B9FA-234A-D590-A42B67B36C1E}"/>
                </a:ext>
              </a:extLst>
            </p:cNvPr>
            <p:cNvGrpSpPr/>
            <p:nvPr/>
          </p:nvGrpSpPr>
          <p:grpSpPr>
            <a:xfrm>
              <a:off x="1630588" y="5443907"/>
              <a:ext cx="64916" cy="60960"/>
              <a:chOff x="3465848" y="6017151"/>
              <a:chExt cx="64916" cy="60960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9045ADF1-FAA6-C4B2-5BFD-22865500B94F}"/>
                  </a:ext>
                </a:extLst>
              </p:cNvPr>
              <p:cNvSpPr/>
              <p:nvPr/>
            </p:nvSpPr>
            <p:spPr>
              <a:xfrm>
                <a:off x="3469804" y="6017151"/>
                <a:ext cx="60960" cy="60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不完整圆 62">
                <a:extLst>
                  <a:ext uri="{FF2B5EF4-FFF2-40B4-BE49-F238E27FC236}">
                    <a16:creationId xmlns:a16="http://schemas.microsoft.com/office/drawing/2014/main" id="{90FE7DC7-AE9A-BC6C-126D-0261C9B06874}"/>
                  </a:ext>
                </a:extLst>
              </p:cNvPr>
              <p:cNvSpPr/>
              <p:nvPr/>
            </p:nvSpPr>
            <p:spPr>
              <a:xfrm>
                <a:off x="3465848" y="6017156"/>
                <a:ext cx="60960" cy="60955"/>
              </a:xfrm>
              <a:prstGeom prst="pie">
                <a:avLst>
                  <a:gd name="adj1" fmla="val 5413346"/>
                  <a:gd name="adj2" fmla="val 16200000"/>
                </a:avLst>
              </a:prstGeom>
              <a:ln w="317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08" name="组合 1407">
              <a:extLst>
                <a:ext uri="{FF2B5EF4-FFF2-40B4-BE49-F238E27FC236}">
                  <a16:creationId xmlns:a16="http://schemas.microsoft.com/office/drawing/2014/main" id="{9463D150-FD4E-2623-5C1E-AE53CF248F53}"/>
                </a:ext>
              </a:extLst>
            </p:cNvPr>
            <p:cNvGrpSpPr/>
            <p:nvPr/>
          </p:nvGrpSpPr>
          <p:grpSpPr>
            <a:xfrm>
              <a:off x="1996242" y="5443907"/>
              <a:ext cx="64916" cy="60960"/>
              <a:chOff x="3465848" y="6017151"/>
              <a:chExt cx="64916" cy="60960"/>
            </a:xfrm>
          </p:grpSpPr>
          <p:sp>
            <p:nvSpPr>
              <p:cNvPr id="1409" name="椭圆 1408">
                <a:extLst>
                  <a:ext uri="{FF2B5EF4-FFF2-40B4-BE49-F238E27FC236}">
                    <a16:creationId xmlns:a16="http://schemas.microsoft.com/office/drawing/2014/main" id="{9C6AE2FC-8B17-F996-A865-E6CFA26FA84D}"/>
                  </a:ext>
                </a:extLst>
              </p:cNvPr>
              <p:cNvSpPr/>
              <p:nvPr/>
            </p:nvSpPr>
            <p:spPr>
              <a:xfrm>
                <a:off x="3469804" y="6017151"/>
                <a:ext cx="60960" cy="60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0" name="不完整圆 1409">
                <a:extLst>
                  <a:ext uri="{FF2B5EF4-FFF2-40B4-BE49-F238E27FC236}">
                    <a16:creationId xmlns:a16="http://schemas.microsoft.com/office/drawing/2014/main" id="{48CC595A-5C24-6F82-B29E-8C56909ED69F}"/>
                  </a:ext>
                </a:extLst>
              </p:cNvPr>
              <p:cNvSpPr/>
              <p:nvPr/>
            </p:nvSpPr>
            <p:spPr>
              <a:xfrm>
                <a:off x="3465848" y="6017156"/>
                <a:ext cx="60960" cy="60955"/>
              </a:xfrm>
              <a:prstGeom prst="pie">
                <a:avLst>
                  <a:gd name="adj1" fmla="val 5413346"/>
                  <a:gd name="adj2" fmla="val 16200000"/>
                </a:avLst>
              </a:prstGeom>
              <a:ln w="317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11" name="组合 1410">
              <a:extLst>
                <a:ext uri="{FF2B5EF4-FFF2-40B4-BE49-F238E27FC236}">
                  <a16:creationId xmlns:a16="http://schemas.microsoft.com/office/drawing/2014/main" id="{D7BED845-386F-BED7-2ECB-A3F930D615CC}"/>
                </a:ext>
              </a:extLst>
            </p:cNvPr>
            <p:cNvGrpSpPr/>
            <p:nvPr/>
          </p:nvGrpSpPr>
          <p:grpSpPr>
            <a:xfrm>
              <a:off x="2395250" y="5446714"/>
              <a:ext cx="64916" cy="60960"/>
              <a:chOff x="3465848" y="6017151"/>
              <a:chExt cx="64916" cy="60960"/>
            </a:xfrm>
          </p:grpSpPr>
          <p:sp>
            <p:nvSpPr>
              <p:cNvPr id="1412" name="椭圆 1411">
                <a:extLst>
                  <a:ext uri="{FF2B5EF4-FFF2-40B4-BE49-F238E27FC236}">
                    <a16:creationId xmlns:a16="http://schemas.microsoft.com/office/drawing/2014/main" id="{76AA0023-5362-A878-ED50-2B4F6DBF7A1E}"/>
                  </a:ext>
                </a:extLst>
              </p:cNvPr>
              <p:cNvSpPr/>
              <p:nvPr/>
            </p:nvSpPr>
            <p:spPr>
              <a:xfrm>
                <a:off x="3469804" y="6017151"/>
                <a:ext cx="60960" cy="60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3" name="不完整圆 1412">
                <a:extLst>
                  <a:ext uri="{FF2B5EF4-FFF2-40B4-BE49-F238E27FC236}">
                    <a16:creationId xmlns:a16="http://schemas.microsoft.com/office/drawing/2014/main" id="{A950582D-7DEB-71A3-4D3B-25CFBAC705A6}"/>
                  </a:ext>
                </a:extLst>
              </p:cNvPr>
              <p:cNvSpPr/>
              <p:nvPr/>
            </p:nvSpPr>
            <p:spPr>
              <a:xfrm>
                <a:off x="3465848" y="6017156"/>
                <a:ext cx="60960" cy="60955"/>
              </a:xfrm>
              <a:prstGeom prst="pie">
                <a:avLst>
                  <a:gd name="adj1" fmla="val 5413346"/>
                  <a:gd name="adj2" fmla="val 16200000"/>
                </a:avLst>
              </a:prstGeom>
              <a:ln w="317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14" name="组合 1413">
              <a:extLst>
                <a:ext uri="{FF2B5EF4-FFF2-40B4-BE49-F238E27FC236}">
                  <a16:creationId xmlns:a16="http://schemas.microsoft.com/office/drawing/2014/main" id="{85E35113-22DB-8A27-6ECD-43BBA2903E66}"/>
                </a:ext>
              </a:extLst>
            </p:cNvPr>
            <p:cNvGrpSpPr/>
            <p:nvPr/>
          </p:nvGrpSpPr>
          <p:grpSpPr>
            <a:xfrm>
              <a:off x="3439921" y="5442607"/>
              <a:ext cx="64916" cy="60960"/>
              <a:chOff x="3465848" y="6017151"/>
              <a:chExt cx="64916" cy="60960"/>
            </a:xfrm>
          </p:grpSpPr>
          <p:sp>
            <p:nvSpPr>
              <p:cNvPr id="1415" name="椭圆 1414">
                <a:extLst>
                  <a:ext uri="{FF2B5EF4-FFF2-40B4-BE49-F238E27FC236}">
                    <a16:creationId xmlns:a16="http://schemas.microsoft.com/office/drawing/2014/main" id="{5DAF09E2-A452-F188-781B-C520F4D87432}"/>
                  </a:ext>
                </a:extLst>
              </p:cNvPr>
              <p:cNvSpPr/>
              <p:nvPr/>
            </p:nvSpPr>
            <p:spPr>
              <a:xfrm>
                <a:off x="3469804" y="6017151"/>
                <a:ext cx="60960" cy="60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6" name="不完整圆 1415">
                <a:extLst>
                  <a:ext uri="{FF2B5EF4-FFF2-40B4-BE49-F238E27FC236}">
                    <a16:creationId xmlns:a16="http://schemas.microsoft.com/office/drawing/2014/main" id="{13416400-1CF0-AEEE-E110-16EA2CF1F5A2}"/>
                  </a:ext>
                </a:extLst>
              </p:cNvPr>
              <p:cNvSpPr/>
              <p:nvPr/>
            </p:nvSpPr>
            <p:spPr>
              <a:xfrm>
                <a:off x="3465848" y="6017156"/>
                <a:ext cx="60960" cy="60955"/>
              </a:xfrm>
              <a:prstGeom prst="pie">
                <a:avLst>
                  <a:gd name="adj1" fmla="val 5413346"/>
                  <a:gd name="adj2" fmla="val 16200000"/>
                </a:avLst>
              </a:prstGeom>
              <a:ln w="317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0" name="组合 1419">
              <a:extLst>
                <a:ext uri="{FF2B5EF4-FFF2-40B4-BE49-F238E27FC236}">
                  <a16:creationId xmlns:a16="http://schemas.microsoft.com/office/drawing/2014/main" id="{C1C248A0-9A1D-D50F-9D7E-4BA0CD63CCC0}"/>
                </a:ext>
              </a:extLst>
            </p:cNvPr>
            <p:cNvGrpSpPr/>
            <p:nvPr/>
          </p:nvGrpSpPr>
          <p:grpSpPr>
            <a:xfrm>
              <a:off x="1634544" y="5150453"/>
              <a:ext cx="64916" cy="60960"/>
              <a:chOff x="3465848" y="6017151"/>
              <a:chExt cx="64916" cy="60960"/>
            </a:xfrm>
          </p:grpSpPr>
          <p:sp>
            <p:nvSpPr>
              <p:cNvPr id="1421" name="椭圆 1420">
                <a:extLst>
                  <a:ext uri="{FF2B5EF4-FFF2-40B4-BE49-F238E27FC236}">
                    <a16:creationId xmlns:a16="http://schemas.microsoft.com/office/drawing/2014/main" id="{ABDC7023-2EC6-B45B-C16B-A13A848D758F}"/>
                  </a:ext>
                </a:extLst>
              </p:cNvPr>
              <p:cNvSpPr/>
              <p:nvPr/>
            </p:nvSpPr>
            <p:spPr>
              <a:xfrm>
                <a:off x="3469804" y="6017151"/>
                <a:ext cx="60960" cy="60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2" name="不完整圆 1421">
                <a:extLst>
                  <a:ext uri="{FF2B5EF4-FFF2-40B4-BE49-F238E27FC236}">
                    <a16:creationId xmlns:a16="http://schemas.microsoft.com/office/drawing/2014/main" id="{23D0AA4B-6EDE-4B24-D25C-43CFF7F3FC5D}"/>
                  </a:ext>
                </a:extLst>
              </p:cNvPr>
              <p:cNvSpPr/>
              <p:nvPr/>
            </p:nvSpPr>
            <p:spPr>
              <a:xfrm>
                <a:off x="3465848" y="6017156"/>
                <a:ext cx="60960" cy="60955"/>
              </a:xfrm>
              <a:prstGeom prst="pie">
                <a:avLst>
                  <a:gd name="adj1" fmla="val 5413346"/>
                  <a:gd name="adj2" fmla="val 16200000"/>
                </a:avLst>
              </a:prstGeom>
              <a:ln w="317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3" name="组合 1422">
              <a:extLst>
                <a:ext uri="{FF2B5EF4-FFF2-40B4-BE49-F238E27FC236}">
                  <a16:creationId xmlns:a16="http://schemas.microsoft.com/office/drawing/2014/main" id="{3C2C4034-F39E-77DF-0AB7-526EF2F34DE0}"/>
                </a:ext>
              </a:extLst>
            </p:cNvPr>
            <p:cNvGrpSpPr/>
            <p:nvPr/>
          </p:nvGrpSpPr>
          <p:grpSpPr>
            <a:xfrm>
              <a:off x="1999393" y="5153259"/>
              <a:ext cx="64916" cy="60960"/>
              <a:chOff x="3465848" y="6017151"/>
              <a:chExt cx="64916" cy="60960"/>
            </a:xfrm>
          </p:grpSpPr>
          <p:sp>
            <p:nvSpPr>
              <p:cNvPr id="1424" name="椭圆 1423">
                <a:extLst>
                  <a:ext uri="{FF2B5EF4-FFF2-40B4-BE49-F238E27FC236}">
                    <a16:creationId xmlns:a16="http://schemas.microsoft.com/office/drawing/2014/main" id="{ED59EBC6-EB7F-C992-A777-800EE4925CEF}"/>
                  </a:ext>
                </a:extLst>
              </p:cNvPr>
              <p:cNvSpPr/>
              <p:nvPr/>
            </p:nvSpPr>
            <p:spPr>
              <a:xfrm>
                <a:off x="3469804" y="6017151"/>
                <a:ext cx="60960" cy="60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5" name="不完整圆 1424">
                <a:extLst>
                  <a:ext uri="{FF2B5EF4-FFF2-40B4-BE49-F238E27FC236}">
                    <a16:creationId xmlns:a16="http://schemas.microsoft.com/office/drawing/2014/main" id="{73717235-8C30-5762-2843-608E648BAAAC}"/>
                  </a:ext>
                </a:extLst>
              </p:cNvPr>
              <p:cNvSpPr/>
              <p:nvPr/>
            </p:nvSpPr>
            <p:spPr>
              <a:xfrm>
                <a:off x="3465848" y="6017156"/>
                <a:ext cx="60960" cy="60955"/>
              </a:xfrm>
              <a:prstGeom prst="pie">
                <a:avLst>
                  <a:gd name="adj1" fmla="val 5413346"/>
                  <a:gd name="adj2" fmla="val 16200000"/>
                </a:avLst>
              </a:prstGeom>
              <a:ln w="317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6" name="组合 1425">
              <a:extLst>
                <a:ext uri="{FF2B5EF4-FFF2-40B4-BE49-F238E27FC236}">
                  <a16:creationId xmlns:a16="http://schemas.microsoft.com/office/drawing/2014/main" id="{CD16DC22-6CAE-CBE1-14EE-83B480FB13FB}"/>
                </a:ext>
              </a:extLst>
            </p:cNvPr>
            <p:cNvGrpSpPr/>
            <p:nvPr/>
          </p:nvGrpSpPr>
          <p:grpSpPr>
            <a:xfrm>
              <a:off x="2386773" y="5153259"/>
              <a:ext cx="64916" cy="60960"/>
              <a:chOff x="3465848" y="6017151"/>
              <a:chExt cx="64916" cy="60960"/>
            </a:xfrm>
          </p:grpSpPr>
          <p:sp>
            <p:nvSpPr>
              <p:cNvPr id="1427" name="椭圆 1426">
                <a:extLst>
                  <a:ext uri="{FF2B5EF4-FFF2-40B4-BE49-F238E27FC236}">
                    <a16:creationId xmlns:a16="http://schemas.microsoft.com/office/drawing/2014/main" id="{C225EDD4-7B76-B940-61FA-B303ABAF07A7}"/>
                  </a:ext>
                </a:extLst>
              </p:cNvPr>
              <p:cNvSpPr/>
              <p:nvPr/>
            </p:nvSpPr>
            <p:spPr>
              <a:xfrm>
                <a:off x="3469804" y="6017151"/>
                <a:ext cx="60960" cy="60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8" name="不完整圆 1427">
                <a:extLst>
                  <a:ext uri="{FF2B5EF4-FFF2-40B4-BE49-F238E27FC236}">
                    <a16:creationId xmlns:a16="http://schemas.microsoft.com/office/drawing/2014/main" id="{394FFE8C-80F0-D1F2-1B58-B7957389D4DD}"/>
                  </a:ext>
                </a:extLst>
              </p:cNvPr>
              <p:cNvSpPr/>
              <p:nvPr/>
            </p:nvSpPr>
            <p:spPr>
              <a:xfrm>
                <a:off x="3465848" y="6017156"/>
                <a:ext cx="60960" cy="60955"/>
              </a:xfrm>
              <a:prstGeom prst="pie">
                <a:avLst>
                  <a:gd name="adj1" fmla="val 5413346"/>
                  <a:gd name="adj2" fmla="val 16200000"/>
                </a:avLst>
              </a:prstGeom>
              <a:ln w="317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29" name="组合 1428">
              <a:extLst>
                <a:ext uri="{FF2B5EF4-FFF2-40B4-BE49-F238E27FC236}">
                  <a16:creationId xmlns:a16="http://schemas.microsoft.com/office/drawing/2014/main" id="{BE8FE91A-E0D5-FD2D-B904-27ACE5B8F17A}"/>
                </a:ext>
              </a:extLst>
            </p:cNvPr>
            <p:cNvGrpSpPr/>
            <p:nvPr/>
          </p:nvGrpSpPr>
          <p:grpSpPr>
            <a:xfrm>
              <a:off x="3746395" y="5445507"/>
              <a:ext cx="64916" cy="60960"/>
              <a:chOff x="3465848" y="6017151"/>
              <a:chExt cx="64916" cy="60960"/>
            </a:xfrm>
          </p:grpSpPr>
          <p:sp>
            <p:nvSpPr>
              <p:cNvPr id="1430" name="椭圆 1429">
                <a:extLst>
                  <a:ext uri="{FF2B5EF4-FFF2-40B4-BE49-F238E27FC236}">
                    <a16:creationId xmlns:a16="http://schemas.microsoft.com/office/drawing/2014/main" id="{380A8160-8AAC-887C-428F-A422F389ACBA}"/>
                  </a:ext>
                </a:extLst>
              </p:cNvPr>
              <p:cNvSpPr/>
              <p:nvPr/>
            </p:nvSpPr>
            <p:spPr>
              <a:xfrm>
                <a:off x="3469804" y="6017151"/>
                <a:ext cx="60960" cy="60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1" name="不完整圆 1430">
                <a:extLst>
                  <a:ext uri="{FF2B5EF4-FFF2-40B4-BE49-F238E27FC236}">
                    <a16:creationId xmlns:a16="http://schemas.microsoft.com/office/drawing/2014/main" id="{11ACCD9F-D7AC-BFA4-6AD4-A6D5453BD96F}"/>
                  </a:ext>
                </a:extLst>
              </p:cNvPr>
              <p:cNvSpPr/>
              <p:nvPr/>
            </p:nvSpPr>
            <p:spPr>
              <a:xfrm>
                <a:off x="3465848" y="6017156"/>
                <a:ext cx="60960" cy="60955"/>
              </a:xfrm>
              <a:prstGeom prst="pie">
                <a:avLst>
                  <a:gd name="adj1" fmla="val 5413346"/>
                  <a:gd name="adj2" fmla="val 16200000"/>
                </a:avLst>
              </a:prstGeom>
              <a:ln w="317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2" name="组合 1431">
              <a:extLst>
                <a:ext uri="{FF2B5EF4-FFF2-40B4-BE49-F238E27FC236}">
                  <a16:creationId xmlns:a16="http://schemas.microsoft.com/office/drawing/2014/main" id="{939ED6F6-D80E-C46F-8EBD-06333A1273C5}"/>
                </a:ext>
              </a:extLst>
            </p:cNvPr>
            <p:cNvGrpSpPr/>
            <p:nvPr/>
          </p:nvGrpSpPr>
          <p:grpSpPr>
            <a:xfrm>
              <a:off x="3743238" y="5153259"/>
              <a:ext cx="64916" cy="60960"/>
              <a:chOff x="3465848" y="6017151"/>
              <a:chExt cx="64916" cy="60960"/>
            </a:xfrm>
          </p:grpSpPr>
          <p:sp>
            <p:nvSpPr>
              <p:cNvPr id="1438" name="椭圆 1437">
                <a:extLst>
                  <a:ext uri="{FF2B5EF4-FFF2-40B4-BE49-F238E27FC236}">
                    <a16:creationId xmlns:a16="http://schemas.microsoft.com/office/drawing/2014/main" id="{F7930A06-A783-D5BB-85CC-C1F0F3B253CB}"/>
                  </a:ext>
                </a:extLst>
              </p:cNvPr>
              <p:cNvSpPr/>
              <p:nvPr/>
            </p:nvSpPr>
            <p:spPr>
              <a:xfrm>
                <a:off x="3469804" y="6017151"/>
                <a:ext cx="60960" cy="60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9" name="不完整圆 1438">
                <a:extLst>
                  <a:ext uri="{FF2B5EF4-FFF2-40B4-BE49-F238E27FC236}">
                    <a16:creationId xmlns:a16="http://schemas.microsoft.com/office/drawing/2014/main" id="{56123FD3-FFF4-228F-3365-50CFB6E47C1B}"/>
                  </a:ext>
                </a:extLst>
              </p:cNvPr>
              <p:cNvSpPr/>
              <p:nvPr/>
            </p:nvSpPr>
            <p:spPr>
              <a:xfrm>
                <a:off x="3465848" y="6017156"/>
                <a:ext cx="60960" cy="60955"/>
              </a:xfrm>
              <a:prstGeom prst="pie">
                <a:avLst>
                  <a:gd name="adj1" fmla="val 5413346"/>
                  <a:gd name="adj2" fmla="val 16200000"/>
                </a:avLst>
              </a:prstGeom>
              <a:ln w="317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0" name="组合 1439">
              <a:extLst>
                <a:ext uri="{FF2B5EF4-FFF2-40B4-BE49-F238E27FC236}">
                  <a16:creationId xmlns:a16="http://schemas.microsoft.com/office/drawing/2014/main" id="{F91DC940-937E-21B0-0AF8-1BE77306CBDC}"/>
                </a:ext>
              </a:extLst>
            </p:cNvPr>
            <p:cNvGrpSpPr/>
            <p:nvPr/>
          </p:nvGrpSpPr>
          <p:grpSpPr>
            <a:xfrm>
              <a:off x="3444448" y="5153259"/>
              <a:ext cx="64916" cy="60960"/>
              <a:chOff x="3465848" y="6017151"/>
              <a:chExt cx="64916" cy="60960"/>
            </a:xfrm>
          </p:grpSpPr>
          <p:sp>
            <p:nvSpPr>
              <p:cNvPr id="1441" name="椭圆 1440">
                <a:extLst>
                  <a:ext uri="{FF2B5EF4-FFF2-40B4-BE49-F238E27FC236}">
                    <a16:creationId xmlns:a16="http://schemas.microsoft.com/office/drawing/2014/main" id="{12CE7FB7-9F01-2464-A6EB-FF79B4D11CB9}"/>
                  </a:ext>
                </a:extLst>
              </p:cNvPr>
              <p:cNvSpPr/>
              <p:nvPr/>
            </p:nvSpPr>
            <p:spPr>
              <a:xfrm>
                <a:off x="3469804" y="6017151"/>
                <a:ext cx="60960" cy="609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2" name="不完整圆 1441">
                <a:extLst>
                  <a:ext uri="{FF2B5EF4-FFF2-40B4-BE49-F238E27FC236}">
                    <a16:creationId xmlns:a16="http://schemas.microsoft.com/office/drawing/2014/main" id="{488D727B-4D82-F373-D7E3-627149010CAD}"/>
                  </a:ext>
                </a:extLst>
              </p:cNvPr>
              <p:cNvSpPr/>
              <p:nvPr/>
            </p:nvSpPr>
            <p:spPr>
              <a:xfrm>
                <a:off x="3465848" y="6017156"/>
                <a:ext cx="60960" cy="60955"/>
              </a:xfrm>
              <a:prstGeom prst="pie">
                <a:avLst>
                  <a:gd name="adj1" fmla="val 5413346"/>
                  <a:gd name="adj2" fmla="val 16200000"/>
                </a:avLst>
              </a:prstGeom>
              <a:ln w="3175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51" name="文本框 1450">
            <a:extLst>
              <a:ext uri="{FF2B5EF4-FFF2-40B4-BE49-F238E27FC236}">
                <a16:creationId xmlns:a16="http://schemas.microsoft.com/office/drawing/2014/main" id="{609F97AB-BEAA-A246-2E7F-18EC96889897}"/>
              </a:ext>
            </a:extLst>
          </p:cNvPr>
          <p:cNvSpPr txBox="1"/>
          <p:nvPr/>
        </p:nvSpPr>
        <p:spPr>
          <a:xfrm>
            <a:off x="1361511" y="5880270"/>
            <a:ext cx="3385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B0F0"/>
                </a:solidFill>
              </a:rPr>
              <a:t>减少了两个门（含一个门控用</a:t>
            </a:r>
            <a:r>
              <a:rPr lang="en-US" altLang="zh-CN" sz="1600" dirty="0">
                <a:solidFill>
                  <a:srgbClr val="00B0F0"/>
                </a:solidFill>
              </a:rPr>
              <a:t>X</a:t>
            </a:r>
            <a:r>
              <a:rPr lang="zh-CN" altLang="en-US" sz="1600" dirty="0">
                <a:solidFill>
                  <a:srgbClr val="00B0F0"/>
                </a:solidFill>
              </a:rPr>
              <a:t>门</a:t>
            </a:r>
            <a:r>
              <a:rPr lang="en-US" altLang="zh-CN" sz="1600" dirty="0">
                <a:solidFill>
                  <a:srgbClr val="00B0F0"/>
                </a:solidFill>
              </a:rPr>
              <a:t>)</a:t>
            </a:r>
            <a:endParaRPr lang="zh-CN" altLang="en-US" sz="1600" dirty="0">
              <a:solidFill>
                <a:srgbClr val="00B0F0"/>
              </a:solidFill>
            </a:endParaRPr>
          </a:p>
        </p:txBody>
      </p:sp>
      <p:grpSp>
        <p:nvGrpSpPr>
          <p:cNvPr id="1453" name="组合 1452">
            <a:extLst>
              <a:ext uri="{FF2B5EF4-FFF2-40B4-BE49-F238E27FC236}">
                <a16:creationId xmlns:a16="http://schemas.microsoft.com/office/drawing/2014/main" id="{4623559E-6895-CC4B-BE11-BAB326C80C28}"/>
              </a:ext>
            </a:extLst>
          </p:cNvPr>
          <p:cNvGrpSpPr/>
          <p:nvPr/>
        </p:nvGrpSpPr>
        <p:grpSpPr>
          <a:xfrm>
            <a:off x="5990740" y="765316"/>
            <a:ext cx="5196840" cy="5643104"/>
            <a:chOff x="5990740" y="765316"/>
            <a:chExt cx="5196840" cy="564310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48706F5-4356-E624-214B-16856427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990740" y="765316"/>
              <a:ext cx="5196840" cy="51968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52" name="文本框 1451">
              <a:extLst>
                <a:ext uri="{FF2B5EF4-FFF2-40B4-BE49-F238E27FC236}">
                  <a16:creationId xmlns:a16="http://schemas.microsoft.com/office/drawing/2014/main" id="{15C785DE-2B76-8410-EE56-89938851C2A9}"/>
                </a:ext>
              </a:extLst>
            </p:cNvPr>
            <p:cNvSpPr txBox="1"/>
            <p:nvPr/>
          </p:nvSpPr>
          <p:spPr>
            <a:xfrm>
              <a:off x="6841751" y="6069866"/>
              <a:ext cx="34948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 err="1">
                  <a:solidFill>
                    <a:srgbClr val="00B0F0"/>
                  </a:solidFill>
                </a:rPr>
                <a:t>n_layer</a:t>
              </a:r>
              <a:r>
                <a:rPr lang="en-US" altLang="zh-CN" sz="1600" dirty="0">
                  <a:solidFill>
                    <a:srgbClr val="00B0F0"/>
                  </a:solidFill>
                </a:rPr>
                <a:t>=16 </a:t>
              </a:r>
              <a:r>
                <a:rPr lang="zh-CN" altLang="en-US" sz="1600" dirty="0">
                  <a:solidFill>
                    <a:srgbClr val="00B0F0"/>
                  </a:solidFill>
                </a:rPr>
                <a:t>以上可能产生了贫瘠高原</a:t>
              </a:r>
            </a:p>
          </p:txBody>
        </p:sp>
      </p:grpSp>
      <p:sp>
        <p:nvSpPr>
          <p:cNvPr id="1454" name="文本框 1453">
            <a:extLst>
              <a:ext uri="{FF2B5EF4-FFF2-40B4-BE49-F238E27FC236}">
                <a16:creationId xmlns:a16="http://schemas.microsoft.com/office/drawing/2014/main" id="{12F740D7-38CC-721F-C373-983C37D21ED4}"/>
              </a:ext>
            </a:extLst>
          </p:cNvPr>
          <p:cNvSpPr txBox="1"/>
          <p:nvPr/>
        </p:nvSpPr>
        <p:spPr>
          <a:xfrm>
            <a:off x="393628" y="2714302"/>
            <a:ext cx="2089033" cy="406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振幅分配树剪枝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802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51" grpId="0"/>
      <p:bldP spid="14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10852785" y="0"/>
            <a:ext cx="1339215" cy="236029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rgbClr val="3838EA"/>
              </a:gs>
              <a:gs pos="0">
                <a:srgbClr val="004AA5"/>
              </a:gs>
              <a:gs pos="100000">
                <a:srgbClr val="0052B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24"/>
          <p:cNvSpPr/>
          <p:nvPr/>
        </p:nvSpPr>
        <p:spPr>
          <a:xfrm rot="10800000">
            <a:off x="0" y="4454525"/>
            <a:ext cx="1363345" cy="240347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chemeClr val="accent3">
                  <a:lumMod val="60000"/>
                  <a:lumOff val="4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410415" y="78536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rgbClr val="3838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rgbClr val="3838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rgbClr val="3838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404671" y="231915"/>
            <a:ext cx="95697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讨论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40" y="6323330"/>
            <a:ext cx="1289050" cy="523875"/>
          </a:xfrm>
          <a:prstGeom prst="rect">
            <a:avLst/>
          </a:prstGeom>
        </p:spPr>
      </p:pic>
      <p:pic>
        <p:nvPicPr>
          <p:cNvPr id="35" name="图片 34" descr="标志与中英文上下组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635" y="6408420"/>
            <a:ext cx="626745" cy="351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111AEE8-F8AF-C845-A526-F36324C744C4}"/>
                  </a:ext>
                </a:extLst>
              </p:cNvPr>
              <p:cNvSpPr txBox="1"/>
              <p:nvPr/>
            </p:nvSpPr>
            <p:spPr>
              <a:xfrm>
                <a:off x="404671" y="1180147"/>
                <a:ext cx="4134465" cy="2482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dirty="0"/>
                  <a:t>对于</a:t>
                </a:r>
                <a:r>
                  <a:rPr lang="en-US" altLang="zh-CN" dirty="0"/>
                  <a:t>MNIST</a:t>
                </a:r>
                <a:r>
                  <a:rPr lang="zh-CN" altLang="en-US" dirty="0"/>
                  <a:t>数据而言，可用更少的比特</a:t>
                </a:r>
                <a:endParaRPr lang="en-US" altLang="zh-CN" dirty="0"/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原始样本为 </a:t>
                </a:r>
                <a:r>
                  <a:rPr lang="en-US" altLang="zh-CN" dirty="0"/>
                  <a:t>28*28=784 </a:t>
                </a:r>
                <a:r>
                  <a:rPr lang="zh-CN" altLang="en-US" dirty="0"/>
                  <a:t>维</a:t>
                </a:r>
                <a:endParaRPr lang="en-US" altLang="zh-CN" dirty="0"/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一部分维度是 </a:t>
                </a:r>
                <a:r>
                  <a:rPr lang="en-US" altLang="zh-CN" dirty="0"/>
                  <a:t>trivial </a:t>
                </a:r>
                <a:r>
                  <a:rPr lang="zh-CN" altLang="en-US" dirty="0"/>
                  <a:t>的</a:t>
                </a:r>
                <a:endParaRPr lang="en-US" altLang="zh-CN" dirty="0"/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可简化至 </a:t>
                </a:r>
                <a:r>
                  <a:rPr lang="en-US" altLang="zh-CN" dirty="0"/>
                  <a:t>512 </a:t>
                </a:r>
                <a:r>
                  <a:rPr lang="zh-CN" altLang="en-US" dirty="0"/>
                  <a:t>个特征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 9 </a:t>
                </a:r>
                <a:r>
                  <a:rPr lang="zh-CN" altLang="en-US" dirty="0"/>
                  <a:t>比特</a:t>
                </a:r>
                <a:endParaRPr lang="en-US" altLang="zh-CN" dirty="0"/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但，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赛题要求必须用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10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个比特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Let it be…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111AEE8-F8AF-C845-A526-F36324C7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1" y="1180147"/>
                <a:ext cx="4134465" cy="2482090"/>
              </a:xfrm>
              <a:prstGeom prst="rect">
                <a:avLst/>
              </a:prstGeom>
              <a:blipFill>
                <a:blip r:embed="rId6"/>
                <a:stretch>
                  <a:fillRect l="-1178" r="-736" b="-3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93B0423-6FE5-7F39-0B82-D06E77D2A68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428"/>
          <a:stretch/>
        </p:blipFill>
        <p:spPr>
          <a:xfrm>
            <a:off x="4966286" y="977482"/>
            <a:ext cx="6631036" cy="5061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688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10333990" y="0"/>
            <a:ext cx="1858010" cy="3274060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rgbClr val="3838EA"/>
              </a:gs>
              <a:gs pos="0">
                <a:srgbClr val="004AA5"/>
              </a:gs>
              <a:gs pos="100000">
                <a:srgbClr val="0052B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24"/>
          <p:cNvSpPr/>
          <p:nvPr/>
        </p:nvSpPr>
        <p:spPr>
          <a:xfrm rot="10800000">
            <a:off x="0" y="3583940"/>
            <a:ext cx="1858010" cy="3274060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chemeClr val="accent3">
                  <a:lumMod val="60000"/>
                  <a:lumOff val="4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90" name="Google Shape;1590;p40"/>
          <p:cNvGrpSpPr/>
          <p:nvPr/>
        </p:nvGrpSpPr>
        <p:grpSpPr>
          <a:xfrm>
            <a:off x="6553200" y="3235960"/>
            <a:ext cx="6257290" cy="4453255"/>
            <a:chOff x="4452944" y="2184175"/>
            <a:chExt cx="5765856" cy="4103650"/>
          </a:xfrm>
        </p:grpSpPr>
        <p:pic>
          <p:nvPicPr>
            <p:cNvPr id="1591" name="Google Shape;1591;p40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2" name="Google Shape;1592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3" name="Google Shape;1593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6" name="Google Shape;1596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8" name="Google Shape;159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1" name="Google Shape;1601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6" name="Google Shape;1606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3" name="Google Shape;1613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4" name="Google Shape;1614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9" name="Google Shape;1619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20" name="Google Shape;162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3" name="Google Shape;1433;p35"/>
          <p:cNvGrpSpPr/>
          <p:nvPr/>
        </p:nvGrpSpPr>
        <p:grpSpPr>
          <a:xfrm>
            <a:off x="2056335" y="295198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rgbClr val="3838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rgbClr val="3838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rgbClr val="3838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2057576" y="1821955"/>
            <a:ext cx="956975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/>
            <a:r>
              <a:rPr lang="zh-CN" altLang="en-US" sz="5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感谢观看！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101215" y="3320415"/>
            <a:ext cx="2993390" cy="720566"/>
          </a:xfrm>
          <a:prstGeom prst="roundRect">
            <a:avLst>
              <a:gd name="adj" fmla="val 47944"/>
            </a:avLst>
          </a:prstGeom>
          <a:solidFill>
            <a:schemeClr val="bg1"/>
          </a:solidFill>
          <a:effectLst>
            <a:glow rad="50800">
              <a:schemeClr val="accent1">
                <a:satMod val="175000"/>
                <a:alpha val="7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accent2"/>
                </a:solidFill>
                <a:latin typeface="+mn-ea"/>
              </a:rPr>
              <a:t>量子探索队</a:t>
            </a:r>
          </a:p>
        </p:txBody>
      </p:sp>
      <p:sp>
        <p:nvSpPr>
          <p:cNvPr id="18435" name="文本框 2"/>
          <p:cNvSpPr/>
          <p:nvPr/>
        </p:nvSpPr>
        <p:spPr>
          <a:xfrm>
            <a:off x="2680653" y="5786438"/>
            <a:ext cx="120967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en-US" altLang="zh-CN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2024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年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月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日</a:t>
            </a:r>
          </a:p>
        </p:txBody>
      </p:sp>
      <p:sp>
        <p:nvSpPr>
          <p:cNvPr id="18" name="文本框 41"/>
          <p:cNvSpPr txBox="1"/>
          <p:nvPr/>
        </p:nvSpPr>
        <p:spPr>
          <a:xfrm>
            <a:off x="2680937" y="4536257"/>
            <a:ext cx="4523416" cy="1069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</a:pPr>
            <a:r>
              <a:rPr lang="zh-CN" altLang="en-US" sz="2000" dirty="0">
                <a:solidFill>
                  <a:srgbClr val="00105D"/>
                </a:solidFill>
                <a:latin typeface="微软雅黑" panose="020B0503020204020204" charset="-122"/>
                <a:ea typeface="微软雅黑" panose="020B0503020204020204" charset="-122"/>
              </a:rPr>
              <a:t>队长</a:t>
            </a:r>
            <a:endParaRPr lang="en-US" altLang="zh-CN" sz="2000" dirty="0">
              <a:solidFill>
                <a:srgbClr val="00105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2000" dirty="0">
                <a:solidFill>
                  <a:srgbClr val="00105D"/>
                </a:solidFill>
                <a:latin typeface="微软雅黑" panose="020B0503020204020204" charset="-122"/>
                <a:ea typeface="微软雅黑" panose="020B0503020204020204" charset="-122"/>
              </a:rPr>
              <a:t>队员</a:t>
            </a:r>
          </a:p>
        </p:txBody>
      </p:sp>
      <p:grpSp>
        <p:nvGrpSpPr>
          <p:cNvPr id="184" name="组合 183"/>
          <p:cNvGrpSpPr/>
          <p:nvPr/>
        </p:nvGrpSpPr>
        <p:grpSpPr>
          <a:xfrm>
            <a:off x="2271333" y="4807727"/>
            <a:ext cx="359410" cy="167698"/>
            <a:chOff x="8288992" y="2773680"/>
            <a:chExt cx="923042" cy="430686"/>
          </a:xfrm>
          <a:solidFill>
            <a:schemeClr val="accent2"/>
          </a:solidFill>
        </p:grpSpPr>
        <p:sp>
          <p:nvSpPr>
            <p:cNvPr id="186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271333" y="5357637"/>
            <a:ext cx="359410" cy="167698"/>
            <a:chOff x="8288992" y="2773680"/>
            <a:chExt cx="923042" cy="430686"/>
          </a:xfrm>
          <a:solidFill>
            <a:schemeClr val="accent2"/>
          </a:solidFill>
        </p:grpSpPr>
        <p:sp>
          <p:nvSpPr>
            <p:cNvPr id="28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271333" y="5896117"/>
            <a:ext cx="359410" cy="167698"/>
            <a:chOff x="8288992" y="2773680"/>
            <a:chExt cx="923042" cy="430686"/>
          </a:xfrm>
          <a:solidFill>
            <a:schemeClr val="accent2"/>
          </a:solidFill>
        </p:grpSpPr>
        <p:sp>
          <p:nvSpPr>
            <p:cNvPr id="31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70" y="248285"/>
            <a:ext cx="2051050" cy="833120"/>
          </a:xfrm>
          <a:prstGeom prst="rect">
            <a:avLst/>
          </a:prstGeom>
        </p:spPr>
      </p:pic>
      <p:pic>
        <p:nvPicPr>
          <p:cNvPr id="3" name="图片 2" descr="标志与中英文上下组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" y="391160"/>
            <a:ext cx="975995" cy="5473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组合 183"/>
          <p:cNvGrpSpPr/>
          <p:nvPr/>
        </p:nvGrpSpPr>
        <p:grpSpPr>
          <a:xfrm>
            <a:off x="2324339" y="4453397"/>
            <a:ext cx="503254" cy="167698"/>
            <a:chOff x="7919568" y="2773680"/>
            <a:chExt cx="1292466" cy="430686"/>
          </a:xfrm>
          <a:solidFill>
            <a:schemeClr val="accent2"/>
          </a:solidFill>
        </p:grpSpPr>
        <p:sp>
          <p:nvSpPr>
            <p:cNvPr id="185" name="箭头: V 形 184"/>
            <p:cNvSpPr/>
            <p:nvPr/>
          </p:nvSpPr>
          <p:spPr>
            <a:xfrm>
              <a:off x="791956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6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9871" y="2312771"/>
            <a:ext cx="1606334" cy="2308324"/>
            <a:chOff x="639871" y="2312771"/>
            <a:chExt cx="1606334" cy="2308324"/>
          </a:xfrm>
        </p:grpSpPr>
        <p:sp>
          <p:nvSpPr>
            <p:cNvPr id="6" name="文本框 5"/>
            <p:cNvSpPr txBox="1"/>
            <p:nvPr/>
          </p:nvSpPr>
          <p:spPr>
            <a:xfrm>
              <a:off x="664778" y="2312771"/>
              <a:ext cx="158142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gradFill>
                    <a:gsLst>
                      <a:gs pos="52000">
                        <a:srgbClr val="3838EA"/>
                      </a:gs>
                      <a:gs pos="0">
                        <a:srgbClr val="004AA5"/>
                      </a:gs>
                      <a:gs pos="100000">
                        <a:srgbClr val="0052B4"/>
                      </a:gs>
                    </a:gsLst>
                    <a:path path="circle">
                      <a:fillToRect l="100000" t="100000"/>
                    </a:path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目</a:t>
              </a:r>
              <a:r>
                <a:rPr lang="zh-CN" altLang="en-US" sz="7200" dirty="0">
                  <a:gradFill>
                    <a:gsLst>
                      <a:gs pos="52000">
                        <a:srgbClr val="473581"/>
                      </a:gs>
                      <a:gs pos="0">
                        <a:srgbClr val="004AA5"/>
                      </a:gs>
                      <a:gs pos="100000">
                        <a:srgbClr val="0052B4"/>
                      </a:gs>
                    </a:gsLst>
                    <a:path path="circle">
                      <a:fillToRect l="100000" t="100000"/>
                    </a:path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 </a:t>
              </a:r>
              <a:endParaRPr lang="en-US" altLang="zh-CN" sz="7200" dirty="0">
                <a:gradFill>
                  <a:gsLst>
                    <a:gs pos="52000">
                      <a:srgbClr val="473581"/>
                    </a:gs>
                    <a:gs pos="0">
                      <a:srgbClr val="004AA5"/>
                    </a:gs>
                    <a:gs pos="100000">
                      <a:srgbClr val="0052B4"/>
                    </a:gs>
                  </a:gsLst>
                  <a:path path="circle">
                    <a:fillToRect l="100000" t="100000"/>
                  </a:path>
                </a:gradFill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  <a:p>
              <a:pPr algn="ctr"/>
              <a:r>
                <a:rPr lang="zh-CN" altLang="en-US" sz="7200" dirty="0">
                  <a:gradFill>
                    <a:gsLst>
                      <a:gs pos="52000">
                        <a:srgbClr val="3838EA"/>
                      </a:gs>
                      <a:gs pos="0">
                        <a:srgbClr val="004AA5"/>
                      </a:gs>
                      <a:gs pos="100000">
                        <a:srgbClr val="0052B4"/>
                      </a:gs>
                    </a:gsLst>
                    <a:path path="circle">
                      <a:fillToRect l="100000" t="100000"/>
                    </a:path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录</a:t>
              </a:r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639871" y="3187769"/>
              <a:ext cx="15785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优设标题黑" panose="00000500000000000000" pitchFamily="2" charset="-122"/>
                  <a:ea typeface="优设标题黑" panose="00000500000000000000" pitchFamily="2" charset="-122"/>
                </a:rPr>
                <a:t>content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87173" y="0"/>
            <a:ext cx="8973254" cy="6858000"/>
            <a:chOff x="2108433" y="0"/>
            <a:chExt cx="8973254" cy="6858000"/>
          </a:xfrm>
        </p:grpSpPr>
        <p:sp>
          <p:nvSpPr>
            <p:cNvPr id="8" name="任意多边形: 形状 188"/>
            <p:cNvSpPr/>
            <p:nvPr/>
          </p:nvSpPr>
          <p:spPr>
            <a:xfrm>
              <a:off x="2108433" y="0"/>
              <a:ext cx="8973254" cy="6858000"/>
            </a:xfrm>
            <a:custGeom>
              <a:avLst/>
              <a:gdLst>
                <a:gd name="connsiteX0" fmla="*/ 1677494 w 11625915"/>
                <a:gd name="connsiteY0" fmla="*/ 0 h 6858000"/>
                <a:gd name="connsiteX1" fmla="*/ 11625915 w 11625915"/>
                <a:gd name="connsiteY1" fmla="*/ 0 h 6858000"/>
                <a:gd name="connsiteX2" fmla="*/ 11625915 w 11625915"/>
                <a:gd name="connsiteY2" fmla="*/ 78629 h 6858000"/>
                <a:gd name="connsiteX3" fmla="*/ 11571466 w 11625915"/>
                <a:gd name="connsiteY3" fmla="*/ 165023 h 6858000"/>
                <a:gd name="connsiteX4" fmla="*/ 10246620 w 11625915"/>
                <a:gd name="connsiteY4" fmla="*/ 2408915 h 6858000"/>
                <a:gd name="connsiteX5" fmla="*/ 9930755 w 11625915"/>
                <a:gd name="connsiteY5" fmla="*/ 6827813 h 6858000"/>
                <a:gd name="connsiteX6" fmla="*/ 9918477 w 11625915"/>
                <a:gd name="connsiteY6" fmla="*/ 6858000 h 6858000"/>
                <a:gd name="connsiteX7" fmla="*/ 0 w 11625915"/>
                <a:gd name="connsiteY7" fmla="*/ 6858000 h 6858000"/>
                <a:gd name="connsiteX8" fmla="*/ 166815 w 11625915"/>
                <a:gd name="connsiteY8" fmla="*/ 6617836 h 6858000"/>
                <a:gd name="connsiteX9" fmla="*/ 1231027 w 11625915"/>
                <a:gd name="connsiteY9" fmla="*/ 4747704 h 6858000"/>
                <a:gd name="connsiteX10" fmla="*/ 1553091 w 11625915"/>
                <a:gd name="connsiteY10" fmla="*/ 306573 h 6858000"/>
                <a:gd name="connsiteX11" fmla="*/ 1628068 w 11625915"/>
                <a:gd name="connsiteY11" fmla="*/ 111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25915" h="6858000">
                  <a:moveTo>
                    <a:pt x="1677494" y="0"/>
                  </a:moveTo>
                  <a:lnTo>
                    <a:pt x="11625915" y="0"/>
                  </a:lnTo>
                  <a:lnTo>
                    <a:pt x="11625915" y="78629"/>
                  </a:lnTo>
                  <a:lnTo>
                    <a:pt x="11571466" y="165023"/>
                  </a:lnTo>
                  <a:cubicBezTo>
                    <a:pt x="11130312" y="844233"/>
                    <a:pt x="10434690" y="1639507"/>
                    <a:pt x="10246620" y="2408915"/>
                  </a:cubicBezTo>
                  <a:cubicBezTo>
                    <a:pt x="9925650" y="3722041"/>
                    <a:pt x="10359877" y="5624607"/>
                    <a:pt x="9930755" y="6827813"/>
                  </a:cubicBezTo>
                  <a:lnTo>
                    <a:pt x="9918477" y="6858000"/>
                  </a:lnTo>
                  <a:lnTo>
                    <a:pt x="0" y="6858000"/>
                  </a:lnTo>
                  <a:lnTo>
                    <a:pt x="166815" y="6617836"/>
                  </a:lnTo>
                  <a:cubicBezTo>
                    <a:pt x="583338" y="6028829"/>
                    <a:pt x="1076514" y="5379366"/>
                    <a:pt x="1231027" y="4747704"/>
                  </a:cubicBezTo>
                  <a:cubicBezTo>
                    <a:pt x="1553925" y="3427659"/>
                    <a:pt x="1122150" y="1516305"/>
                    <a:pt x="1553091" y="306573"/>
                  </a:cubicBezTo>
                  <a:cubicBezTo>
                    <a:pt x="1576658" y="240416"/>
                    <a:pt x="1601677" y="175473"/>
                    <a:pt x="1628068" y="111677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165"/>
            <p:cNvSpPr/>
            <p:nvPr/>
          </p:nvSpPr>
          <p:spPr>
            <a:xfrm>
              <a:off x="3114383" y="0"/>
              <a:ext cx="6840850" cy="6858000"/>
            </a:xfrm>
            <a:custGeom>
              <a:avLst/>
              <a:gdLst>
                <a:gd name="connsiteX0" fmla="*/ 1298446 w 10454990"/>
                <a:gd name="connsiteY0" fmla="*/ 0 h 6598920"/>
                <a:gd name="connsiteX1" fmla="*/ 10280462 w 10454990"/>
                <a:gd name="connsiteY1" fmla="*/ 0 h 6598920"/>
                <a:gd name="connsiteX2" fmla="*/ 10274754 w 10454990"/>
                <a:gd name="connsiteY2" fmla="*/ 14419 h 6598920"/>
                <a:gd name="connsiteX3" fmla="*/ 9510260 w 10454990"/>
                <a:gd name="connsiteY3" fmla="*/ 1801207 h 6598920"/>
                <a:gd name="connsiteX4" fmla="*/ 10448432 w 10454990"/>
                <a:gd name="connsiteY4" fmla="*/ 4707285 h 6598920"/>
                <a:gd name="connsiteX5" fmla="*/ 9425159 w 10454990"/>
                <a:gd name="connsiteY5" fmla="*/ 6439071 h 6598920"/>
                <a:gd name="connsiteX6" fmla="*/ 9264515 w 10454990"/>
                <a:gd name="connsiteY6" fmla="*/ 6598920 h 6598920"/>
                <a:gd name="connsiteX7" fmla="*/ 243121 w 10454990"/>
                <a:gd name="connsiteY7" fmla="*/ 6598920 h 6598920"/>
                <a:gd name="connsiteX8" fmla="*/ 282951 w 10454990"/>
                <a:gd name="connsiteY8" fmla="*/ 6518314 h 6598920"/>
                <a:gd name="connsiteX9" fmla="*/ 944730 w 10454990"/>
                <a:gd name="connsiteY9" fmla="*/ 4929892 h 6598920"/>
                <a:gd name="connsiteX10" fmla="*/ 6559 w 10454990"/>
                <a:gd name="connsiteY10" fmla="*/ 2008364 h 6598920"/>
                <a:gd name="connsiteX11" fmla="*/ 1255764 w 10454990"/>
                <a:gd name="connsiteY11" fmla="*/ 41360 h 659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54990" h="6598920">
                  <a:moveTo>
                    <a:pt x="1298446" y="0"/>
                  </a:moveTo>
                  <a:lnTo>
                    <a:pt x="10280462" y="0"/>
                  </a:lnTo>
                  <a:lnTo>
                    <a:pt x="10274754" y="14419"/>
                  </a:lnTo>
                  <a:cubicBezTo>
                    <a:pt x="10035540" y="547926"/>
                    <a:pt x="9481388" y="1235958"/>
                    <a:pt x="9510260" y="1801207"/>
                  </a:cubicBezTo>
                  <a:cubicBezTo>
                    <a:pt x="9556458" y="2705606"/>
                    <a:pt x="10544382" y="3854321"/>
                    <a:pt x="10448432" y="4707285"/>
                  </a:cubicBezTo>
                  <a:cubicBezTo>
                    <a:pt x="10374971" y="5360335"/>
                    <a:pt x="9942175" y="5911628"/>
                    <a:pt x="9425159" y="6439071"/>
                  </a:cubicBezTo>
                  <a:lnTo>
                    <a:pt x="9264515" y="6598920"/>
                  </a:lnTo>
                  <a:lnTo>
                    <a:pt x="243121" y="6598920"/>
                  </a:lnTo>
                  <a:lnTo>
                    <a:pt x="282951" y="6518314"/>
                  </a:lnTo>
                  <a:cubicBezTo>
                    <a:pt x="548879" y="6018843"/>
                    <a:pt x="969994" y="5427115"/>
                    <a:pt x="944730" y="4929892"/>
                  </a:cubicBezTo>
                  <a:cubicBezTo>
                    <a:pt x="898532" y="4020685"/>
                    <a:pt x="-89391" y="2865863"/>
                    <a:pt x="6559" y="2008364"/>
                  </a:cubicBezTo>
                  <a:cubicBezTo>
                    <a:pt x="90514" y="1258053"/>
                    <a:pt x="643804" y="641355"/>
                    <a:pt x="1255764" y="41360"/>
                  </a:cubicBezTo>
                  <a:close/>
                </a:path>
              </a:pathLst>
            </a:custGeom>
            <a:gradFill>
              <a:gsLst>
                <a:gs pos="52000">
                  <a:srgbClr val="3838EA"/>
                </a:gs>
                <a:gs pos="0">
                  <a:srgbClr val="004AA5"/>
                </a:gs>
                <a:gs pos="100000">
                  <a:srgbClr val="0052B4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5088387" y="1539997"/>
            <a:ext cx="2734173" cy="602297"/>
            <a:chOff x="4161444" y="1539997"/>
            <a:chExt cx="2734173" cy="602297"/>
          </a:xfrm>
        </p:grpSpPr>
        <p:sp>
          <p:nvSpPr>
            <p:cNvPr id="20" name="文本框 19"/>
            <p:cNvSpPr txBox="1"/>
            <p:nvPr>
              <p:custDataLst>
                <p:tags r:id="rId12"/>
              </p:custDataLst>
            </p:nvPr>
          </p:nvSpPr>
          <p:spPr>
            <a:xfrm>
              <a:off x="4873869" y="1575471"/>
              <a:ext cx="2021748" cy="52197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zh-CN" altLang="en-US" sz="2800" b="1" spc="600" dirty="0">
                  <a:solidFill>
                    <a:schemeClr val="bg1"/>
                  </a:solidFill>
                </a:rPr>
                <a:t>团队介绍</a:t>
              </a:r>
              <a:endParaRPr lang="en-US" altLang="zh-CN" sz="2800" b="1" spc="600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: 圆角 78"/>
            <p:cNvSpPr/>
            <p:nvPr>
              <p:custDataLst>
                <p:tags r:id="rId13"/>
              </p:custDataLst>
            </p:nvPr>
          </p:nvSpPr>
          <p:spPr>
            <a:xfrm>
              <a:off x="4161444" y="1539997"/>
              <a:ext cx="602297" cy="60229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1</a:t>
              </a:r>
              <a:endParaRPr lang="zh-CN" altLang="en-US" sz="3200" dirty="0"/>
            </a:p>
          </p:txBody>
        </p:sp>
      </p:grpSp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>
            <a:off x="5088387" y="2629075"/>
            <a:ext cx="2734173" cy="602297"/>
            <a:chOff x="4161444" y="2629075"/>
            <a:chExt cx="2734173" cy="602297"/>
          </a:xfrm>
        </p:grpSpPr>
        <p:sp>
          <p:nvSpPr>
            <p:cNvPr id="23" name="文本框 22"/>
            <p:cNvSpPr txBox="1"/>
            <p:nvPr>
              <p:custDataLst>
                <p:tags r:id="rId10"/>
              </p:custDataLst>
            </p:nvPr>
          </p:nvSpPr>
          <p:spPr>
            <a:xfrm>
              <a:off x="4873869" y="2664549"/>
              <a:ext cx="2021748" cy="52197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zh-CN" altLang="en-US" sz="2800" b="1" spc="600" dirty="0">
                  <a:solidFill>
                    <a:schemeClr val="bg1"/>
                  </a:solidFill>
                </a:rPr>
                <a:t>赛题回顾</a:t>
              </a:r>
            </a:p>
          </p:txBody>
        </p:sp>
        <p:sp>
          <p:nvSpPr>
            <p:cNvPr id="24" name="矩形: 圆角 141"/>
            <p:cNvSpPr/>
            <p:nvPr>
              <p:custDataLst>
                <p:tags r:id="rId11"/>
              </p:custDataLst>
            </p:nvPr>
          </p:nvSpPr>
          <p:spPr>
            <a:xfrm>
              <a:off x="4161444" y="2629075"/>
              <a:ext cx="602297" cy="60229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2</a:t>
              </a:r>
              <a:endParaRPr lang="zh-CN" altLang="en-US" sz="3200" dirty="0"/>
            </a:p>
          </p:txBody>
        </p:sp>
      </p:grpSp>
      <p:grpSp>
        <p:nvGrpSpPr>
          <p:cNvPr id="25" name="组合 24"/>
          <p:cNvGrpSpPr/>
          <p:nvPr>
            <p:custDataLst>
              <p:tags r:id="rId4"/>
            </p:custDataLst>
          </p:nvPr>
        </p:nvGrpSpPr>
        <p:grpSpPr>
          <a:xfrm>
            <a:off x="5088387" y="3718153"/>
            <a:ext cx="4113875" cy="602297"/>
            <a:chOff x="4587240" y="1800971"/>
            <a:chExt cx="4113875" cy="602297"/>
          </a:xfrm>
        </p:grpSpPr>
        <p:sp>
          <p:nvSpPr>
            <p:cNvPr id="26" name="文本框 25"/>
            <p:cNvSpPr txBox="1"/>
            <p:nvPr>
              <p:custDataLst>
                <p:tags r:id="rId8"/>
              </p:custDataLst>
            </p:nvPr>
          </p:nvSpPr>
          <p:spPr>
            <a:xfrm>
              <a:off x="5299664" y="1836445"/>
              <a:ext cx="3401451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zh-CN" altLang="en-US" sz="2800" b="1" spc="600" dirty="0">
                  <a:solidFill>
                    <a:schemeClr val="bg1"/>
                  </a:solidFill>
                </a:rPr>
                <a:t>解决方案</a:t>
              </a:r>
            </a:p>
          </p:txBody>
        </p:sp>
        <p:sp>
          <p:nvSpPr>
            <p:cNvPr id="27" name="矩形: 圆角 148"/>
            <p:cNvSpPr/>
            <p:nvPr>
              <p:custDataLst>
                <p:tags r:id="rId9"/>
              </p:custDataLst>
            </p:nvPr>
          </p:nvSpPr>
          <p:spPr>
            <a:xfrm>
              <a:off x="4587240" y="1800971"/>
              <a:ext cx="602297" cy="60229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3</a:t>
              </a:r>
              <a:endParaRPr lang="zh-CN" altLang="en-US" sz="3200" dirty="0"/>
            </a:p>
          </p:txBody>
        </p:sp>
      </p:grpSp>
      <p:grpSp>
        <p:nvGrpSpPr>
          <p:cNvPr id="28" name="组合 27"/>
          <p:cNvGrpSpPr/>
          <p:nvPr>
            <p:custDataLst>
              <p:tags r:id="rId5"/>
            </p:custDataLst>
          </p:nvPr>
        </p:nvGrpSpPr>
        <p:grpSpPr>
          <a:xfrm>
            <a:off x="5088387" y="4807231"/>
            <a:ext cx="4357715" cy="602297"/>
            <a:chOff x="4587240" y="1800971"/>
            <a:chExt cx="4357715" cy="602297"/>
          </a:xfrm>
        </p:grpSpPr>
        <p:sp>
          <p:nvSpPr>
            <p:cNvPr id="29" name="文本框 28"/>
            <p:cNvSpPr txBox="1"/>
            <p:nvPr>
              <p:custDataLst>
                <p:tags r:id="rId6"/>
              </p:custDataLst>
            </p:nvPr>
          </p:nvSpPr>
          <p:spPr>
            <a:xfrm>
              <a:off x="5299664" y="1836445"/>
              <a:ext cx="3645291" cy="52197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zh-CN" altLang="en-US" sz="2800" b="1" spc="600" dirty="0">
                  <a:solidFill>
                    <a:schemeClr val="bg1"/>
                  </a:solidFill>
                </a:rPr>
                <a:t>实验结果</a:t>
              </a:r>
            </a:p>
          </p:txBody>
        </p:sp>
        <p:sp>
          <p:nvSpPr>
            <p:cNvPr id="30" name="矩形: 圆角 155"/>
            <p:cNvSpPr/>
            <p:nvPr>
              <p:custDataLst>
                <p:tags r:id="rId7"/>
              </p:custDataLst>
            </p:nvPr>
          </p:nvSpPr>
          <p:spPr>
            <a:xfrm>
              <a:off x="4587240" y="1800971"/>
              <a:ext cx="602297" cy="602297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4</a:t>
              </a:r>
              <a:endParaRPr lang="zh-CN" altLang="en-US" sz="3200" dirty="0"/>
            </a:p>
          </p:txBody>
        </p:sp>
      </p:grpSp>
      <p:grpSp>
        <p:nvGrpSpPr>
          <p:cNvPr id="1493" name="Google Shape;1493;p38"/>
          <p:cNvGrpSpPr/>
          <p:nvPr/>
        </p:nvGrpSpPr>
        <p:grpSpPr>
          <a:xfrm>
            <a:off x="7985125" y="-945515"/>
            <a:ext cx="4027805" cy="629158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15"/>
            <a:srcRect l="16960" t="24718" r="7121" b="26177"/>
            <a:stretch>
              <a:fillRect/>
            </a:stretch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6" name="Google Shape;1486;p38"/>
          <p:cNvGrpSpPr/>
          <p:nvPr/>
        </p:nvGrpSpPr>
        <p:grpSpPr>
          <a:xfrm>
            <a:off x="-373752" y="471830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15"/>
            <a:srcRect l="16960" t="24718" r="7121" b="26177"/>
            <a:stretch>
              <a:fillRect/>
            </a:stretch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70" y="248285"/>
            <a:ext cx="2051050" cy="833120"/>
          </a:xfrm>
          <a:prstGeom prst="rect">
            <a:avLst/>
          </a:prstGeom>
        </p:spPr>
      </p:pic>
      <p:pic>
        <p:nvPicPr>
          <p:cNvPr id="43" name="图片 42" descr="标志与中英文上下组合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9880" y="391160"/>
            <a:ext cx="975995" cy="5473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52" y="0"/>
            <a:ext cx="10671678" cy="6858000"/>
            <a:chOff x="20494" y="0"/>
            <a:chExt cx="10671678" cy="6858000"/>
          </a:xfrm>
        </p:grpSpPr>
        <p:sp>
          <p:nvSpPr>
            <p:cNvPr id="50" name="任意多边形: 形状 49"/>
            <p:cNvSpPr/>
            <p:nvPr/>
          </p:nvSpPr>
          <p:spPr>
            <a:xfrm>
              <a:off x="2108433" y="0"/>
              <a:ext cx="8583739" cy="6858000"/>
            </a:xfrm>
            <a:custGeom>
              <a:avLst/>
              <a:gdLst>
                <a:gd name="connsiteX0" fmla="*/ 1677494 w 11625915"/>
                <a:gd name="connsiteY0" fmla="*/ 0 h 6858000"/>
                <a:gd name="connsiteX1" fmla="*/ 11625915 w 11625915"/>
                <a:gd name="connsiteY1" fmla="*/ 0 h 6858000"/>
                <a:gd name="connsiteX2" fmla="*/ 11625915 w 11625915"/>
                <a:gd name="connsiteY2" fmla="*/ 78629 h 6858000"/>
                <a:gd name="connsiteX3" fmla="*/ 11571466 w 11625915"/>
                <a:gd name="connsiteY3" fmla="*/ 165023 h 6858000"/>
                <a:gd name="connsiteX4" fmla="*/ 10246620 w 11625915"/>
                <a:gd name="connsiteY4" fmla="*/ 2408915 h 6858000"/>
                <a:gd name="connsiteX5" fmla="*/ 9930755 w 11625915"/>
                <a:gd name="connsiteY5" fmla="*/ 6827813 h 6858000"/>
                <a:gd name="connsiteX6" fmla="*/ 9918477 w 11625915"/>
                <a:gd name="connsiteY6" fmla="*/ 6858000 h 6858000"/>
                <a:gd name="connsiteX7" fmla="*/ 0 w 11625915"/>
                <a:gd name="connsiteY7" fmla="*/ 6858000 h 6858000"/>
                <a:gd name="connsiteX8" fmla="*/ 166815 w 11625915"/>
                <a:gd name="connsiteY8" fmla="*/ 6617836 h 6858000"/>
                <a:gd name="connsiteX9" fmla="*/ 1231027 w 11625915"/>
                <a:gd name="connsiteY9" fmla="*/ 4747704 h 6858000"/>
                <a:gd name="connsiteX10" fmla="*/ 1553091 w 11625915"/>
                <a:gd name="connsiteY10" fmla="*/ 306573 h 6858000"/>
                <a:gd name="connsiteX11" fmla="*/ 1628068 w 11625915"/>
                <a:gd name="connsiteY11" fmla="*/ 111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25915" h="6858000">
                  <a:moveTo>
                    <a:pt x="1677494" y="0"/>
                  </a:moveTo>
                  <a:lnTo>
                    <a:pt x="11625915" y="0"/>
                  </a:lnTo>
                  <a:lnTo>
                    <a:pt x="11625915" y="78629"/>
                  </a:lnTo>
                  <a:lnTo>
                    <a:pt x="11571466" y="165023"/>
                  </a:lnTo>
                  <a:cubicBezTo>
                    <a:pt x="11130312" y="844233"/>
                    <a:pt x="10434690" y="1639507"/>
                    <a:pt x="10246620" y="2408915"/>
                  </a:cubicBezTo>
                  <a:cubicBezTo>
                    <a:pt x="9925650" y="3722041"/>
                    <a:pt x="10359877" y="5624607"/>
                    <a:pt x="9930755" y="6827813"/>
                  </a:cubicBezTo>
                  <a:lnTo>
                    <a:pt x="9918477" y="6858000"/>
                  </a:lnTo>
                  <a:lnTo>
                    <a:pt x="0" y="6858000"/>
                  </a:lnTo>
                  <a:lnTo>
                    <a:pt x="166815" y="6617836"/>
                  </a:lnTo>
                  <a:cubicBezTo>
                    <a:pt x="583338" y="6028829"/>
                    <a:pt x="1076514" y="5379366"/>
                    <a:pt x="1231027" y="4747704"/>
                  </a:cubicBezTo>
                  <a:cubicBezTo>
                    <a:pt x="1553925" y="3427659"/>
                    <a:pt x="1122150" y="1516305"/>
                    <a:pt x="1553091" y="306573"/>
                  </a:cubicBezTo>
                  <a:cubicBezTo>
                    <a:pt x="1576658" y="240416"/>
                    <a:pt x="1601677" y="175473"/>
                    <a:pt x="1628068" y="111677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20494" y="0"/>
              <a:ext cx="9802832" cy="6858000"/>
            </a:xfrm>
            <a:custGeom>
              <a:avLst/>
              <a:gdLst>
                <a:gd name="connsiteX0" fmla="*/ 0 w 9802832"/>
                <a:gd name="connsiteY0" fmla="*/ 0 h 6858000"/>
                <a:gd name="connsiteX1" fmla="*/ 9611461 w 9802832"/>
                <a:gd name="connsiteY1" fmla="*/ 0 h 6858000"/>
                <a:gd name="connsiteX2" fmla="*/ 9605203 w 9802832"/>
                <a:gd name="connsiteY2" fmla="*/ 14985 h 6858000"/>
                <a:gd name="connsiteX3" fmla="*/ 8766928 w 9802832"/>
                <a:gd name="connsiteY3" fmla="*/ 1871924 h 6858000"/>
                <a:gd name="connsiteX4" fmla="*/ 9795642 w 9802832"/>
                <a:gd name="connsiteY4" fmla="*/ 4892098 h 6858000"/>
                <a:gd name="connsiteX5" fmla="*/ 8673614 w 9802832"/>
                <a:gd name="connsiteY5" fmla="*/ 6691875 h 6858000"/>
                <a:gd name="connsiteX6" fmla="*/ 8497466 w 9802832"/>
                <a:gd name="connsiteY6" fmla="*/ 6858000 h 6858000"/>
                <a:gd name="connsiteX7" fmla="*/ 0 w 980283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02832" h="6858000">
                  <a:moveTo>
                    <a:pt x="0" y="0"/>
                  </a:moveTo>
                  <a:lnTo>
                    <a:pt x="9611461" y="0"/>
                  </a:lnTo>
                  <a:lnTo>
                    <a:pt x="9605203" y="14985"/>
                  </a:lnTo>
                  <a:cubicBezTo>
                    <a:pt x="9342902" y="569438"/>
                    <a:pt x="8735269" y="1284483"/>
                    <a:pt x="8766928" y="1871924"/>
                  </a:cubicBezTo>
                  <a:cubicBezTo>
                    <a:pt x="8817584" y="2811831"/>
                    <a:pt x="9900852" y="4005646"/>
                    <a:pt x="9795642" y="4892098"/>
                  </a:cubicBezTo>
                  <a:cubicBezTo>
                    <a:pt x="9715091" y="5570787"/>
                    <a:pt x="9240527" y="6143724"/>
                    <a:pt x="8673614" y="6691875"/>
                  </a:cubicBezTo>
                  <a:lnTo>
                    <a:pt x="84974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3838EA"/>
                </a:gs>
                <a:gs pos="0">
                  <a:srgbClr val="004AA5"/>
                </a:gs>
                <a:gs pos="100000">
                  <a:srgbClr val="0052B4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85502" y="2105561"/>
            <a:ext cx="1581427" cy="2646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1</a:t>
            </a:r>
            <a:endParaRPr lang="zh-CN" altLang="en-US" sz="166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184" name="组合 183"/>
          <p:cNvGrpSpPr/>
          <p:nvPr/>
        </p:nvGrpSpPr>
        <p:grpSpPr>
          <a:xfrm>
            <a:off x="1396604" y="4285757"/>
            <a:ext cx="503254" cy="167698"/>
            <a:chOff x="7919568" y="2773680"/>
            <a:chExt cx="1292466" cy="430686"/>
          </a:xfrm>
          <a:solidFill>
            <a:schemeClr val="accent2"/>
          </a:solidFill>
        </p:grpSpPr>
        <p:sp>
          <p:nvSpPr>
            <p:cNvPr id="185" name="箭头: V 形 184"/>
            <p:cNvSpPr/>
            <p:nvPr/>
          </p:nvSpPr>
          <p:spPr>
            <a:xfrm>
              <a:off x="791956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6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0800000">
            <a:off x="1468994" y="2279157"/>
            <a:ext cx="503254" cy="167698"/>
            <a:chOff x="7919568" y="2773680"/>
            <a:chExt cx="1292466" cy="430686"/>
          </a:xfrm>
          <a:solidFill>
            <a:schemeClr val="accent2"/>
          </a:solidFill>
        </p:grpSpPr>
        <p:sp>
          <p:nvSpPr>
            <p:cNvPr id="7" name="箭头: V 形 184"/>
            <p:cNvSpPr/>
            <p:nvPr/>
          </p:nvSpPr>
          <p:spPr>
            <a:xfrm>
              <a:off x="791956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2764895" y="2198717"/>
            <a:ext cx="2613551" cy="25533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sz="8000" spc="6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团队介绍</a:t>
            </a:r>
          </a:p>
        </p:txBody>
      </p:sp>
      <p:pic>
        <p:nvPicPr>
          <p:cNvPr id="11" name="图片 10" descr="团队协作会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669290"/>
            <a:ext cx="6057900" cy="6057900"/>
          </a:xfrm>
          <a:prstGeom prst="rect">
            <a:avLst/>
          </a:prstGeom>
        </p:spPr>
      </p:pic>
      <p:grpSp>
        <p:nvGrpSpPr>
          <p:cNvPr id="1951" name="Google Shape;1951;p49"/>
          <p:cNvGrpSpPr/>
          <p:nvPr/>
        </p:nvGrpSpPr>
        <p:grpSpPr>
          <a:xfrm>
            <a:off x="-681943" y="-179827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/>
            <p:cNvPicPr preferRelativeResize="0"/>
            <p:nvPr/>
          </p:nvPicPr>
          <p:blipFill rotWithShape="1">
            <a:blip r:embed="rId4"/>
            <a:srcRect l="16960" t="24718" r="7121" b="26177"/>
            <a:stretch>
              <a:fillRect/>
            </a:stretch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" name="Google Shape;1951;p49"/>
          <p:cNvGrpSpPr/>
          <p:nvPr/>
        </p:nvGrpSpPr>
        <p:grpSpPr>
          <a:xfrm flipH="1">
            <a:off x="37465" y="2655570"/>
            <a:ext cx="6151880" cy="6569075"/>
            <a:chOff x="-1238838" y="-2814271"/>
            <a:chExt cx="6191222" cy="6569036"/>
          </a:xfrm>
        </p:grpSpPr>
        <p:pic>
          <p:nvPicPr>
            <p:cNvPr id="13" name="Google Shape;1952;p49"/>
            <p:cNvPicPr preferRelativeResize="0"/>
            <p:nvPr/>
          </p:nvPicPr>
          <p:blipFill rotWithShape="1">
            <a:blip r:embed="rId4"/>
            <a:srcRect l="16960" t="24718" r="7121" b="26177"/>
            <a:stretch>
              <a:fillRect/>
            </a:stretch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5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22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25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28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32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6" name="图片 35" descr="资源 1@4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0" y="302895"/>
            <a:ext cx="965835" cy="541655"/>
          </a:xfrm>
          <a:prstGeom prst="rect">
            <a:avLst/>
          </a:prstGeom>
        </p:spPr>
      </p:pic>
      <p:pic>
        <p:nvPicPr>
          <p:cNvPr id="37" name="图片 36" descr="先进计算logo_画板 1-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835" y="177165"/>
            <a:ext cx="1894205" cy="7645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10852785" y="0"/>
            <a:ext cx="1339215" cy="236029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rgbClr val="3838EA"/>
              </a:gs>
              <a:gs pos="0">
                <a:srgbClr val="004AA5"/>
              </a:gs>
              <a:gs pos="100000">
                <a:srgbClr val="0052B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24"/>
          <p:cNvSpPr/>
          <p:nvPr/>
        </p:nvSpPr>
        <p:spPr>
          <a:xfrm rot="10800000">
            <a:off x="0" y="4454525"/>
            <a:ext cx="1363345" cy="240347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chemeClr val="accent3">
                  <a:lumMod val="60000"/>
                  <a:lumOff val="4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410415" y="78536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rgbClr val="3838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rgbClr val="3838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rgbClr val="3838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404671" y="231915"/>
            <a:ext cx="95697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团队介绍</a:t>
            </a:r>
          </a:p>
        </p:txBody>
      </p:sp>
      <p:grpSp>
        <p:nvGrpSpPr>
          <p:cNvPr id="184" name="组合 183"/>
          <p:cNvGrpSpPr/>
          <p:nvPr/>
        </p:nvGrpSpPr>
        <p:grpSpPr>
          <a:xfrm>
            <a:off x="556833" y="1416827"/>
            <a:ext cx="359410" cy="167698"/>
            <a:chOff x="8288992" y="2773680"/>
            <a:chExt cx="923042" cy="430686"/>
          </a:xfrm>
          <a:solidFill>
            <a:schemeClr val="accent2"/>
          </a:solidFill>
        </p:grpSpPr>
        <p:sp>
          <p:nvSpPr>
            <p:cNvPr id="186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6833" y="1966737"/>
            <a:ext cx="359410" cy="167698"/>
            <a:chOff x="8288992" y="2773680"/>
            <a:chExt cx="923042" cy="430686"/>
          </a:xfrm>
          <a:solidFill>
            <a:schemeClr val="accent2"/>
          </a:solidFill>
        </p:grpSpPr>
        <p:sp>
          <p:nvSpPr>
            <p:cNvPr id="28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40" y="6323330"/>
            <a:ext cx="1289050" cy="523875"/>
          </a:xfrm>
          <a:prstGeom prst="rect">
            <a:avLst/>
          </a:prstGeom>
        </p:spPr>
      </p:pic>
      <p:pic>
        <p:nvPicPr>
          <p:cNvPr id="35" name="图片 34" descr="标志与中英文上下组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635" y="6408420"/>
            <a:ext cx="626745" cy="3517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E72506-C334-D2EC-987F-F681A08B1325}"/>
              </a:ext>
            </a:extLst>
          </p:cNvPr>
          <p:cNvSpPr txBox="1"/>
          <p:nvPr/>
        </p:nvSpPr>
        <p:spPr>
          <a:xfrm>
            <a:off x="1000063" y="131601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我们是一群通过互联网认识的量子计算爱好者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40CC3-C327-1EF8-C111-FA40FE3CEC61}"/>
              </a:ext>
            </a:extLst>
          </p:cNvPr>
          <p:cNvSpPr txBox="1"/>
          <p:nvPr/>
        </p:nvSpPr>
        <p:spPr>
          <a:xfrm>
            <a:off x="1000063" y="1865920"/>
            <a:ext cx="992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跨学科合作，互通学科信息；一起参加量子计算、数据挖掘、人工智能和运筹算法相关的比赛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38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52" y="0"/>
            <a:ext cx="10671678" cy="6858000"/>
            <a:chOff x="20494" y="0"/>
            <a:chExt cx="10671678" cy="6858000"/>
          </a:xfrm>
        </p:grpSpPr>
        <p:sp>
          <p:nvSpPr>
            <p:cNvPr id="50" name="任意多边形: 形状 49"/>
            <p:cNvSpPr/>
            <p:nvPr/>
          </p:nvSpPr>
          <p:spPr>
            <a:xfrm>
              <a:off x="2108433" y="0"/>
              <a:ext cx="8583739" cy="6858000"/>
            </a:xfrm>
            <a:custGeom>
              <a:avLst/>
              <a:gdLst>
                <a:gd name="connsiteX0" fmla="*/ 1677494 w 11625915"/>
                <a:gd name="connsiteY0" fmla="*/ 0 h 6858000"/>
                <a:gd name="connsiteX1" fmla="*/ 11625915 w 11625915"/>
                <a:gd name="connsiteY1" fmla="*/ 0 h 6858000"/>
                <a:gd name="connsiteX2" fmla="*/ 11625915 w 11625915"/>
                <a:gd name="connsiteY2" fmla="*/ 78629 h 6858000"/>
                <a:gd name="connsiteX3" fmla="*/ 11571466 w 11625915"/>
                <a:gd name="connsiteY3" fmla="*/ 165023 h 6858000"/>
                <a:gd name="connsiteX4" fmla="*/ 10246620 w 11625915"/>
                <a:gd name="connsiteY4" fmla="*/ 2408915 h 6858000"/>
                <a:gd name="connsiteX5" fmla="*/ 9930755 w 11625915"/>
                <a:gd name="connsiteY5" fmla="*/ 6827813 h 6858000"/>
                <a:gd name="connsiteX6" fmla="*/ 9918477 w 11625915"/>
                <a:gd name="connsiteY6" fmla="*/ 6858000 h 6858000"/>
                <a:gd name="connsiteX7" fmla="*/ 0 w 11625915"/>
                <a:gd name="connsiteY7" fmla="*/ 6858000 h 6858000"/>
                <a:gd name="connsiteX8" fmla="*/ 166815 w 11625915"/>
                <a:gd name="connsiteY8" fmla="*/ 6617836 h 6858000"/>
                <a:gd name="connsiteX9" fmla="*/ 1231027 w 11625915"/>
                <a:gd name="connsiteY9" fmla="*/ 4747704 h 6858000"/>
                <a:gd name="connsiteX10" fmla="*/ 1553091 w 11625915"/>
                <a:gd name="connsiteY10" fmla="*/ 306573 h 6858000"/>
                <a:gd name="connsiteX11" fmla="*/ 1628068 w 11625915"/>
                <a:gd name="connsiteY11" fmla="*/ 111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25915" h="6858000">
                  <a:moveTo>
                    <a:pt x="1677494" y="0"/>
                  </a:moveTo>
                  <a:lnTo>
                    <a:pt x="11625915" y="0"/>
                  </a:lnTo>
                  <a:lnTo>
                    <a:pt x="11625915" y="78629"/>
                  </a:lnTo>
                  <a:lnTo>
                    <a:pt x="11571466" y="165023"/>
                  </a:lnTo>
                  <a:cubicBezTo>
                    <a:pt x="11130312" y="844233"/>
                    <a:pt x="10434690" y="1639507"/>
                    <a:pt x="10246620" y="2408915"/>
                  </a:cubicBezTo>
                  <a:cubicBezTo>
                    <a:pt x="9925650" y="3722041"/>
                    <a:pt x="10359877" y="5624607"/>
                    <a:pt x="9930755" y="6827813"/>
                  </a:cubicBezTo>
                  <a:lnTo>
                    <a:pt x="9918477" y="6858000"/>
                  </a:lnTo>
                  <a:lnTo>
                    <a:pt x="0" y="6858000"/>
                  </a:lnTo>
                  <a:lnTo>
                    <a:pt x="166815" y="6617836"/>
                  </a:lnTo>
                  <a:cubicBezTo>
                    <a:pt x="583338" y="6028829"/>
                    <a:pt x="1076514" y="5379366"/>
                    <a:pt x="1231027" y="4747704"/>
                  </a:cubicBezTo>
                  <a:cubicBezTo>
                    <a:pt x="1553925" y="3427659"/>
                    <a:pt x="1122150" y="1516305"/>
                    <a:pt x="1553091" y="306573"/>
                  </a:cubicBezTo>
                  <a:cubicBezTo>
                    <a:pt x="1576658" y="240416"/>
                    <a:pt x="1601677" y="175473"/>
                    <a:pt x="1628068" y="111677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20494" y="0"/>
              <a:ext cx="9802832" cy="6858000"/>
            </a:xfrm>
            <a:custGeom>
              <a:avLst/>
              <a:gdLst>
                <a:gd name="connsiteX0" fmla="*/ 0 w 9802832"/>
                <a:gd name="connsiteY0" fmla="*/ 0 h 6858000"/>
                <a:gd name="connsiteX1" fmla="*/ 9611461 w 9802832"/>
                <a:gd name="connsiteY1" fmla="*/ 0 h 6858000"/>
                <a:gd name="connsiteX2" fmla="*/ 9605203 w 9802832"/>
                <a:gd name="connsiteY2" fmla="*/ 14985 h 6858000"/>
                <a:gd name="connsiteX3" fmla="*/ 8766928 w 9802832"/>
                <a:gd name="connsiteY3" fmla="*/ 1871924 h 6858000"/>
                <a:gd name="connsiteX4" fmla="*/ 9795642 w 9802832"/>
                <a:gd name="connsiteY4" fmla="*/ 4892098 h 6858000"/>
                <a:gd name="connsiteX5" fmla="*/ 8673614 w 9802832"/>
                <a:gd name="connsiteY5" fmla="*/ 6691875 h 6858000"/>
                <a:gd name="connsiteX6" fmla="*/ 8497466 w 9802832"/>
                <a:gd name="connsiteY6" fmla="*/ 6858000 h 6858000"/>
                <a:gd name="connsiteX7" fmla="*/ 0 w 980283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02832" h="6858000">
                  <a:moveTo>
                    <a:pt x="0" y="0"/>
                  </a:moveTo>
                  <a:lnTo>
                    <a:pt x="9611461" y="0"/>
                  </a:lnTo>
                  <a:lnTo>
                    <a:pt x="9605203" y="14985"/>
                  </a:lnTo>
                  <a:cubicBezTo>
                    <a:pt x="9342902" y="569438"/>
                    <a:pt x="8735269" y="1284483"/>
                    <a:pt x="8766928" y="1871924"/>
                  </a:cubicBezTo>
                  <a:cubicBezTo>
                    <a:pt x="8817584" y="2811831"/>
                    <a:pt x="9900852" y="4005646"/>
                    <a:pt x="9795642" y="4892098"/>
                  </a:cubicBezTo>
                  <a:cubicBezTo>
                    <a:pt x="9715091" y="5570787"/>
                    <a:pt x="9240527" y="6143724"/>
                    <a:pt x="8673614" y="6691875"/>
                  </a:cubicBezTo>
                  <a:lnTo>
                    <a:pt x="84974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3838EA"/>
                </a:gs>
                <a:gs pos="0">
                  <a:srgbClr val="004AA5"/>
                </a:gs>
                <a:gs pos="100000">
                  <a:srgbClr val="0052B4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85502" y="2105561"/>
            <a:ext cx="1581427" cy="2646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2</a:t>
            </a:r>
          </a:p>
        </p:txBody>
      </p:sp>
      <p:grpSp>
        <p:nvGrpSpPr>
          <p:cNvPr id="184" name="组合 183"/>
          <p:cNvGrpSpPr/>
          <p:nvPr/>
        </p:nvGrpSpPr>
        <p:grpSpPr>
          <a:xfrm>
            <a:off x="1396604" y="4285757"/>
            <a:ext cx="503254" cy="167698"/>
            <a:chOff x="7919568" y="2773680"/>
            <a:chExt cx="1292466" cy="430686"/>
          </a:xfrm>
          <a:solidFill>
            <a:schemeClr val="accent2"/>
          </a:solidFill>
        </p:grpSpPr>
        <p:sp>
          <p:nvSpPr>
            <p:cNvPr id="185" name="箭头: V 形 184"/>
            <p:cNvSpPr/>
            <p:nvPr/>
          </p:nvSpPr>
          <p:spPr>
            <a:xfrm>
              <a:off x="791956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6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0800000">
            <a:off x="1468994" y="2279157"/>
            <a:ext cx="503254" cy="167698"/>
            <a:chOff x="7919568" y="2773680"/>
            <a:chExt cx="1292466" cy="430686"/>
          </a:xfrm>
          <a:solidFill>
            <a:schemeClr val="accent2"/>
          </a:solidFill>
        </p:grpSpPr>
        <p:sp>
          <p:nvSpPr>
            <p:cNvPr id="7" name="箭头: V 形 184"/>
            <p:cNvSpPr/>
            <p:nvPr/>
          </p:nvSpPr>
          <p:spPr>
            <a:xfrm>
              <a:off x="791956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2764895" y="2198717"/>
            <a:ext cx="2613551" cy="255333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alpha val="25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赛题回顾</a:t>
            </a:r>
          </a:p>
        </p:txBody>
      </p:sp>
      <p:grpSp>
        <p:nvGrpSpPr>
          <p:cNvPr id="12" name="Google Shape;1951;p49"/>
          <p:cNvGrpSpPr/>
          <p:nvPr/>
        </p:nvGrpSpPr>
        <p:grpSpPr>
          <a:xfrm flipH="1">
            <a:off x="37465" y="2655570"/>
            <a:ext cx="6151880" cy="6569075"/>
            <a:chOff x="-1238838" y="-2814271"/>
            <a:chExt cx="6191222" cy="6569036"/>
          </a:xfrm>
        </p:grpSpPr>
        <p:pic>
          <p:nvPicPr>
            <p:cNvPr id="13" name="Google Shape;1952;p49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5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22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25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28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32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图片 2" descr="数据整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5" y="752475"/>
            <a:ext cx="5453380" cy="5453380"/>
          </a:xfrm>
          <a:prstGeom prst="rect">
            <a:avLst/>
          </a:prstGeom>
        </p:spPr>
      </p:pic>
      <p:grpSp>
        <p:nvGrpSpPr>
          <p:cNvPr id="10" name="Google Shape;1951;p49"/>
          <p:cNvGrpSpPr/>
          <p:nvPr/>
        </p:nvGrpSpPr>
        <p:grpSpPr>
          <a:xfrm>
            <a:off x="-681943" y="-1798271"/>
            <a:ext cx="6191222" cy="6569036"/>
            <a:chOff x="-1238838" y="-2814271"/>
            <a:chExt cx="6191222" cy="6569036"/>
          </a:xfrm>
        </p:grpSpPr>
        <p:pic>
          <p:nvPicPr>
            <p:cNvPr id="34" name="Google Shape;1952;p49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36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40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43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46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49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53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55" name="图片 54" descr="资源 1@4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0" y="302895"/>
            <a:ext cx="965835" cy="541655"/>
          </a:xfrm>
          <a:prstGeom prst="rect">
            <a:avLst/>
          </a:prstGeom>
        </p:spPr>
      </p:pic>
      <p:pic>
        <p:nvPicPr>
          <p:cNvPr id="56" name="图片 55" descr="先进计算logo_画板 1-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835" y="177165"/>
            <a:ext cx="1894205" cy="7645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10852785" y="0"/>
            <a:ext cx="1339215" cy="236029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rgbClr val="3838EA"/>
              </a:gs>
              <a:gs pos="0">
                <a:srgbClr val="004AA5"/>
              </a:gs>
              <a:gs pos="100000">
                <a:srgbClr val="0052B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24"/>
          <p:cNvSpPr/>
          <p:nvPr/>
        </p:nvSpPr>
        <p:spPr>
          <a:xfrm rot="10800000">
            <a:off x="0" y="4454525"/>
            <a:ext cx="1363345" cy="240347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chemeClr val="accent3">
                  <a:lumMod val="60000"/>
                  <a:lumOff val="4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410415" y="78536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rgbClr val="3838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rgbClr val="3838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rgbClr val="3838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404671" y="231915"/>
            <a:ext cx="95697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赛题回顾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40" y="6323330"/>
            <a:ext cx="1289050" cy="523875"/>
          </a:xfrm>
          <a:prstGeom prst="rect">
            <a:avLst/>
          </a:prstGeom>
        </p:spPr>
      </p:pic>
      <p:pic>
        <p:nvPicPr>
          <p:cNvPr id="11" name="图片 10" descr="标志与中英文上下组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635" y="6408420"/>
            <a:ext cx="626745" cy="3517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17B5C1C-A221-236B-E7B4-668466D61F2C}"/>
              </a:ext>
            </a:extLst>
          </p:cNvPr>
          <p:cNvSpPr txBox="1"/>
          <p:nvPr/>
        </p:nvSpPr>
        <p:spPr>
          <a:xfrm>
            <a:off x="404671" y="1029802"/>
            <a:ext cx="11033790" cy="87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在量子机器学习中，</a:t>
            </a:r>
            <a:r>
              <a:rPr lang="zh-CN" altLang="en-US" dirty="0">
                <a:solidFill>
                  <a:srgbClr val="FF0000"/>
                </a:solidFill>
              </a:rPr>
              <a:t>振幅编码</a:t>
            </a:r>
            <a:r>
              <a:rPr lang="zh-CN" altLang="en-US" dirty="0"/>
              <a:t>是一种将经典数据编码到量子态的振幅值上，以供量子算法处理的基本方法。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effectLst/>
              </a:rPr>
              <a:t>该编码方式可以高效利用量子态的多个维度，使量子算法在更小的系统上处理大规模的数据。</a:t>
            </a:r>
            <a:endParaRPr lang="en-US" altLang="zh-CN" dirty="0">
              <a:effectLst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BDEB8D0-C197-9811-87FB-D1C5A8E3D621}"/>
              </a:ext>
            </a:extLst>
          </p:cNvPr>
          <p:cNvGrpSpPr/>
          <p:nvPr/>
        </p:nvGrpSpPr>
        <p:grpSpPr>
          <a:xfrm>
            <a:off x="404671" y="2225358"/>
            <a:ext cx="10602070" cy="1583089"/>
            <a:chOff x="404671" y="1867182"/>
            <a:chExt cx="10602070" cy="15830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0E6DF383-306F-CE99-7872-960295173981}"/>
                    </a:ext>
                  </a:extLst>
                </p:cNvPr>
                <p:cNvSpPr txBox="1"/>
                <p:nvPr/>
              </p:nvSpPr>
              <p:spPr>
                <a:xfrm>
                  <a:off x="404671" y="1867182"/>
                  <a:ext cx="10602070" cy="8739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dirty="0">
                      <a:effectLst/>
                    </a:rPr>
                    <a:t>参赛团队被要求使用 </a:t>
                  </a:r>
                  <a:r>
                    <a:rPr lang="en-US" altLang="zh-CN" dirty="0" err="1">
                      <a:effectLst/>
                    </a:rPr>
                    <a:t>DeepQuantum</a:t>
                  </a:r>
                  <a:r>
                    <a:rPr lang="en-US" altLang="zh-CN" dirty="0">
                      <a:effectLst/>
                    </a:rPr>
                    <a:t> </a:t>
                  </a:r>
                  <a:r>
                    <a:rPr lang="zh-CN" altLang="en-US" dirty="0">
                      <a:effectLst/>
                    </a:rPr>
                    <a:t>实现</a:t>
                  </a:r>
                  <a:r>
                    <a:rPr lang="zh-CN" altLang="en-US" dirty="0">
                      <a:solidFill>
                        <a:srgbClr val="00B0F0"/>
                      </a:solidFill>
                      <a:effectLst/>
                    </a:rPr>
                    <a:t>振幅编码线路</a:t>
                  </a:r>
                  <a:r>
                    <a:rPr lang="zh-CN" altLang="en-US" dirty="0">
                      <a:effectLst/>
                    </a:rPr>
                    <a:t>，能够将任意实数向量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CN" dirty="0">
                      <a:effectLst/>
                    </a:rPr>
                    <a:t> </a:t>
                  </a:r>
                  <a:r>
                    <a:rPr lang="zh-CN" altLang="en-US" dirty="0">
                      <a:effectLst/>
                    </a:rPr>
                    <a:t>编码到量子态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a14:m>
                  <a:r>
                    <a:rPr lang="en-US" altLang="zh-CN" dirty="0">
                      <a:effectLst/>
                    </a:rPr>
                    <a:t> </a:t>
                  </a:r>
                  <a:r>
                    <a:rPr lang="zh-CN" altLang="en-US" dirty="0">
                      <a:effectLst/>
                    </a:rPr>
                    <a:t>中，</a:t>
                  </a:r>
                  <a:endParaRPr lang="en-US" altLang="zh-CN" dirty="0">
                    <a:effectLst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dirty="0">
                      <a:effectLst/>
                    </a:rPr>
                    <a:t>其中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altLang="zh-CN" dirty="0">
                      <a:effectLst/>
                    </a:rPr>
                    <a:t> </a:t>
                  </a:r>
                  <a:r>
                    <a:rPr lang="zh-CN" altLang="en-US" dirty="0">
                      <a:effectLst/>
                    </a:rPr>
                    <a:t>是归一化常数；然后使用</a:t>
                  </a:r>
                  <a:r>
                    <a:rPr lang="zh-CN" altLang="en-US" dirty="0">
                      <a:solidFill>
                        <a:srgbClr val="00B0F0"/>
                      </a:solidFill>
                      <a:effectLst/>
                    </a:rPr>
                    <a:t>量子神经网络</a:t>
                  </a:r>
                  <a:r>
                    <a:rPr lang="zh-CN" altLang="en-US" dirty="0">
                      <a:effectLst/>
                    </a:rPr>
                    <a:t>对输入数据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zh-CN" dirty="0">
                      <a:effectLst/>
                    </a:rPr>
                    <a:t> </a:t>
                  </a:r>
                  <a:r>
                    <a:rPr lang="zh-CN" altLang="en-US" dirty="0">
                      <a:effectLst/>
                    </a:rPr>
                    <a:t>进行分类。</a:t>
                  </a:r>
                  <a:endParaRPr lang="en-US" altLang="zh-CN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0E6DF383-306F-CE99-7872-960295173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671" y="1867182"/>
                  <a:ext cx="10602070" cy="873957"/>
                </a:xfrm>
                <a:prstGeom prst="rect">
                  <a:avLst/>
                </a:prstGeom>
                <a:blipFill>
                  <a:blip r:embed="rId5"/>
                  <a:stretch>
                    <a:fillRect l="-460" b="-104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F5BBE562-072C-C7C1-E493-8BFF38DF9800}"/>
                    </a:ext>
                  </a:extLst>
                </p:cNvPr>
                <p:cNvSpPr txBox="1"/>
                <p:nvPr/>
              </p:nvSpPr>
              <p:spPr>
                <a:xfrm>
                  <a:off x="4847362" y="2778036"/>
                  <a:ext cx="1716687" cy="67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F5BBE562-072C-C7C1-E493-8BFF38DF9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362" y="2778036"/>
                  <a:ext cx="1716687" cy="6722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59F9683-3F32-3ECA-D02A-BB0276A43BC6}"/>
              </a:ext>
            </a:extLst>
          </p:cNvPr>
          <p:cNvSpPr txBox="1"/>
          <p:nvPr/>
        </p:nvSpPr>
        <p:spPr>
          <a:xfrm>
            <a:off x="404671" y="3758686"/>
            <a:ext cx="7962436" cy="1289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初赛要求在 </a:t>
            </a:r>
            <a:r>
              <a:rPr lang="en-US" altLang="zh-CN" dirty="0"/>
              <a:t>MNIST </a:t>
            </a:r>
            <a:r>
              <a:rPr lang="zh-CN" altLang="en-US" dirty="0"/>
              <a:t>数据集上：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实现振幅编码线路，将 </a:t>
            </a:r>
            <a:r>
              <a:rPr lang="en-US" altLang="zh-CN" dirty="0"/>
              <a:t>28 * 28 </a:t>
            </a:r>
            <a:r>
              <a:rPr lang="zh-CN" altLang="en-US" dirty="0"/>
              <a:t>像素值振幅编码到 </a:t>
            </a:r>
            <a:r>
              <a:rPr lang="en-US" altLang="zh-CN" dirty="0"/>
              <a:t>10 </a:t>
            </a:r>
            <a:r>
              <a:rPr lang="zh-CN" altLang="en-US" dirty="0"/>
              <a:t>个量子比特上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训练量子神经网络，对数字 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 </a:t>
            </a:r>
            <a:r>
              <a:rPr lang="zh-CN" altLang="en-US" dirty="0"/>
              <a:t>对应的数据编码进行 </a:t>
            </a:r>
            <a:r>
              <a:rPr lang="en-US" altLang="zh-CN" dirty="0"/>
              <a:t>5 </a:t>
            </a:r>
            <a:r>
              <a:rPr lang="zh-CN" altLang="en-US" dirty="0"/>
              <a:t>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CC1849-A9CB-220A-F045-C66D117C383C}"/>
                  </a:ext>
                </a:extLst>
              </p:cNvPr>
              <p:cNvSpPr txBox="1"/>
              <p:nvPr/>
            </p:nvSpPr>
            <p:spPr>
              <a:xfrm>
                <a:off x="2064640" y="5260381"/>
                <a:ext cx="806272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core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Fidelity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Accuracy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gate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count</m:t>
                              </m:r>
                            </m:num>
                            <m:den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+0.1∗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runtime</m:t>
                                  </m:r>
                                </m:num>
                                <m:den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360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CC1849-A9CB-220A-F045-C66D117C3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640" y="5260381"/>
                <a:ext cx="8062720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4715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10852785" y="0"/>
            <a:ext cx="1339215" cy="236029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rgbClr val="3838EA"/>
              </a:gs>
              <a:gs pos="0">
                <a:srgbClr val="004AA5"/>
              </a:gs>
              <a:gs pos="100000">
                <a:srgbClr val="0052B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24"/>
          <p:cNvSpPr/>
          <p:nvPr/>
        </p:nvSpPr>
        <p:spPr>
          <a:xfrm rot="10800000">
            <a:off x="0" y="4454525"/>
            <a:ext cx="1363345" cy="240347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chemeClr val="accent3">
                  <a:lumMod val="60000"/>
                  <a:lumOff val="4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410415" y="78536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rgbClr val="3838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rgbClr val="3838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rgbClr val="3838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404671" y="231915"/>
            <a:ext cx="95697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赛题回顾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40" y="6323330"/>
            <a:ext cx="1289050" cy="523875"/>
          </a:xfrm>
          <a:prstGeom prst="rect">
            <a:avLst/>
          </a:prstGeom>
        </p:spPr>
      </p:pic>
      <p:pic>
        <p:nvPicPr>
          <p:cNvPr id="11" name="图片 10" descr="标志与中英文上下组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635" y="6408420"/>
            <a:ext cx="626745" cy="351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5BBE562-072C-C7C1-E493-8BFF38DF9800}"/>
                  </a:ext>
                </a:extLst>
              </p:cNvPr>
              <p:cNvSpPr txBox="1"/>
              <p:nvPr/>
            </p:nvSpPr>
            <p:spPr>
              <a:xfrm>
                <a:off x="3834941" y="1992939"/>
                <a:ext cx="5751511" cy="949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0000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0001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1111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5BBE562-072C-C7C1-E493-8BFF38DF9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941" y="1992939"/>
                <a:ext cx="5751511" cy="949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62139788-CA67-18B8-CE3A-8D0CBDAF79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055412"/>
                  </p:ext>
                </p:extLst>
              </p:nvPr>
            </p:nvGraphicFramePr>
            <p:xfrm>
              <a:off x="1125546" y="1503858"/>
              <a:ext cx="1564316" cy="156700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91079">
                      <a:extLst>
                        <a:ext uri="{9D8B030D-6E8A-4147-A177-3AD203B41FA5}">
                          <a16:colId xmlns:a16="http://schemas.microsoft.com/office/drawing/2014/main" val="1009209305"/>
                        </a:ext>
                      </a:extLst>
                    </a:gridCol>
                    <a:gridCol w="391079">
                      <a:extLst>
                        <a:ext uri="{9D8B030D-6E8A-4147-A177-3AD203B41FA5}">
                          <a16:colId xmlns:a16="http://schemas.microsoft.com/office/drawing/2014/main" val="759404356"/>
                        </a:ext>
                      </a:extLst>
                    </a:gridCol>
                    <a:gridCol w="391079">
                      <a:extLst>
                        <a:ext uri="{9D8B030D-6E8A-4147-A177-3AD203B41FA5}">
                          <a16:colId xmlns:a16="http://schemas.microsoft.com/office/drawing/2014/main" val="519249709"/>
                        </a:ext>
                      </a:extLst>
                    </a:gridCol>
                    <a:gridCol w="391079">
                      <a:extLst>
                        <a:ext uri="{9D8B030D-6E8A-4147-A177-3AD203B41FA5}">
                          <a16:colId xmlns:a16="http://schemas.microsoft.com/office/drawing/2014/main" val="1334078039"/>
                        </a:ext>
                      </a:extLst>
                    </a:gridCol>
                  </a:tblGrid>
                  <a:tr h="39175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3340288"/>
                      </a:ext>
                    </a:extLst>
                  </a:tr>
                  <a:tr h="391751"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3410705"/>
                      </a:ext>
                    </a:extLst>
                  </a:tr>
                  <a:tr h="391751"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3573672"/>
                      </a:ext>
                    </a:extLst>
                  </a:tr>
                  <a:tr h="391751"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b="0" i="1" dirty="0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333428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62139788-CA67-18B8-CE3A-8D0CBDAF79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055412"/>
                  </p:ext>
                </p:extLst>
              </p:nvPr>
            </p:nvGraphicFramePr>
            <p:xfrm>
              <a:off x="1125546" y="1503858"/>
              <a:ext cx="1564316" cy="1567004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391079">
                      <a:extLst>
                        <a:ext uri="{9D8B030D-6E8A-4147-A177-3AD203B41FA5}">
                          <a16:colId xmlns:a16="http://schemas.microsoft.com/office/drawing/2014/main" val="1009209305"/>
                        </a:ext>
                      </a:extLst>
                    </a:gridCol>
                    <a:gridCol w="391079">
                      <a:extLst>
                        <a:ext uri="{9D8B030D-6E8A-4147-A177-3AD203B41FA5}">
                          <a16:colId xmlns:a16="http://schemas.microsoft.com/office/drawing/2014/main" val="759404356"/>
                        </a:ext>
                      </a:extLst>
                    </a:gridCol>
                    <a:gridCol w="391079">
                      <a:extLst>
                        <a:ext uri="{9D8B030D-6E8A-4147-A177-3AD203B41FA5}">
                          <a16:colId xmlns:a16="http://schemas.microsoft.com/office/drawing/2014/main" val="519249709"/>
                        </a:ext>
                      </a:extLst>
                    </a:gridCol>
                    <a:gridCol w="391079">
                      <a:extLst>
                        <a:ext uri="{9D8B030D-6E8A-4147-A177-3AD203B41FA5}">
                          <a16:colId xmlns:a16="http://schemas.microsoft.com/office/drawing/2014/main" val="1334078039"/>
                        </a:ext>
                      </a:extLst>
                    </a:gridCol>
                  </a:tblGrid>
                  <a:tr h="39175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38" t="-4615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3125" t="-4615" r="-20468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3340288"/>
                      </a:ext>
                    </a:extLst>
                  </a:tr>
                  <a:tr h="391751"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3410705"/>
                      </a:ext>
                    </a:extLst>
                  </a:tr>
                  <a:tr h="391751"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23573672"/>
                      </a:ext>
                    </a:extLst>
                  </a:tr>
                  <a:tr h="391751"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4688" t="-307813" r="-3125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3428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箭头: 右 14">
            <a:extLst>
              <a:ext uri="{FF2B5EF4-FFF2-40B4-BE49-F238E27FC236}">
                <a16:creationId xmlns:a16="http://schemas.microsoft.com/office/drawing/2014/main" id="{24C0901D-72E8-2C62-3BCE-2CDF2F8B9855}"/>
              </a:ext>
            </a:extLst>
          </p:cNvPr>
          <p:cNvSpPr/>
          <p:nvPr/>
        </p:nvSpPr>
        <p:spPr>
          <a:xfrm>
            <a:off x="2928769" y="2156896"/>
            <a:ext cx="841120" cy="260927"/>
          </a:xfrm>
          <a:prstGeom prst="rightArrow">
            <a:avLst>
              <a:gd name="adj1" fmla="val 50000"/>
              <a:gd name="adj2" fmla="val 73678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6" name="组合 1415">
            <a:extLst>
              <a:ext uri="{FF2B5EF4-FFF2-40B4-BE49-F238E27FC236}">
                <a16:creationId xmlns:a16="http://schemas.microsoft.com/office/drawing/2014/main" id="{DB376EAB-AFAA-7BB4-CB24-4CE5796592D0}"/>
              </a:ext>
            </a:extLst>
          </p:cNvPr>
          <p:cNvGrpSpPr/>
          <p:nvPr/>
        </p:nvGrpSpPr>
        <p:grpSpPr>
          <a:xfrm>
            <a:off x="3352802" y="3484768"/>
            <a:ext cx="4990738" cy="2081168"/>
            <a:chOff x="2689862" y="3332791"/>
            <a:chExt cx="4990738" cy="2081168"/>
          </a:xfrm>
        </p:grpSpPr>
        <p:grpSp>
          <p:nvGrpSpPr>
            <p:cNvPr id="1414" name="组合 1413">
              <a:extLst>
                <a:ext uri="{FF2B5EF4-FFF2-40B4-BE49-F238E27FC236}">
                  <a16:creationId xmlns:a16="http://schemas.microsoft.com/office/drawing/2014/main" id="{6C24871B-3787-3B31-F019-78B753026D07}"/>
                </a:ext>
              </a:extLst>
            </p:cNvPr>
            <p:cNvGrpSpPr/>
            <p:nvPr/>
          </p:nvGrpSpPr>
          <p:grpSpPr>
            <a:xfrm>
              <a:off x="2689862" y="3722315"/>
              <a:ext cx="4990738" cy="1691644"/>
              <a:chOff x="2928769" y="3915821"/>
              <a:chExt cx="4990738" cy="1691644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25A0899-C24F-C7E0-54DF-F30A02C30F9B}"/>
                  </a:ext>
                </a:extLst>
              </p:cNvPr>
              <p:cNvGrpSpPr/>
              <p:nvPr/>
            </p:nvGrpSpPr>
            <p:grpSpPr>
              <a:xfrm>
                <a:off x="2928769" y="3998797"/>
                <a:ext cx="4031649" cy="1477328"/>
                <a:chOff x="1907704" y="3930733"/>
                <a:chExt cx="4031649" cy="1477328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5892E4FB-CB77-1B62-BC7C-5013FCAF2CE4}"/>
                    </a:ext>
                  </a:extLst>
                </p:cNvPr>
                <p:cNvGrpSpPr/>
                <p:nvPr/>
              </p:nvGrpSpPr>
              <p:grpSpPr>
                <a:xfrm>
                  <a:off x="1907704" y="3930733"/>
                  <a:ext cx="449477" cy="1477328"/>
                  <a:chOff x="2046588" y="4085193"/>
                  <a:chExt cx="449477" cy="147732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文本框 18">
                        <a:extLst>
                          <a:ext uri="{FF2B5EF4-FFF2-40B4-BE49-F238E27FC236}">
                            <a16:creationId xmlns:a16="http://schemas.microsoft.com/office/drawing/2014/main" id="{FA8274D8-3A0C-BDA5-F512-0D3C70117F5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88" y="4085193"/>
                        <a:ext cx="44947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19" name="文本框 18">
                        <a:extLst>
                          <a:ext uri="{FF2B5EF4-FFF2-40B4-BE49-F238E27FC236}">
                            <a16:creationId xmlns:a16="http://schemas.microsoft.com/office/drawing/2014/main" id="{FA8274D8-3A0C-BDA5-F512-0D3C70117F5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88" y="4085193"/>
                        <a:ext cx="449477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文本框 19">
                        <a:extLst>
                          <a:ext uri="{FF2B5EF4-FFF2-40B4-BE49-F238E27FC236}">
                            <a16:creationId xmlns:a16="http://schemas.microsoft.com/office/drawing/2014/main" id="{A9EAAA26-53A6-8850-471A-F3DED9ECDE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88" y="4454525"/>
                        <a:ext cx="44947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20" name="文本框 19">
                        <a:extLst>
                          <a:ext uri="{FF2B5EF4-FFF2-40B4-BE49-F238E27FC236}">
                            <a16:creationId xmlns:a16="http://schemas.microsoft.com/office/drawing/2014/main" id="{A9EAAA26-53A6-8850-471A-F3DED9ECDEF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88" y="4454525"/>
                        <a:ext cx="449477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文本框 20">
                        <a:extLst>
                          <a:ext uri="{FF2B5EF4-FFF2-40B4-BE49-F238E27FC236}">
                            <a16:creationId xmlns:a16="http://schemas.microsoft.com/office/drawing/2014/main" id="{EA3407AA-B894-6756-A579-B3BC9E6097D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88" y="4823857"/>
                        <a:ext cx="44947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21" name="文本框 20">
                        <a:extLst>
                          <a:ext uri="{FF2B5EF4-FFF2-40B4-BE49-F238E27FC236}">
                            <a16:creationId xmlns:a16="http://schemas.microsoft.com/office/drawing/2014/main" id="{EA3407AA-B894-6756-A579-B3BC9E6097D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88" y="4823857"/>
                        <a:ext cx="449477" cy="36933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文本框 21">
                        <a:extLst>
                          <a:ext uri="{FF2B5EF4-FFF2-40B4-BE49-F238E27FC236}">
                            <a16:creationId xmlns:a16="http://schemas.microsoft.com/office/drawing/2014/main" id="{EA23997F-2FC2-B203-18CE-75642D8C6D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88" y="5193189"/>
                        <a:ext cx="44947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 xmlns="">
                  <p:sp>
                    <p:nvSpPr>
                      <p:cNvPr id="22" name="文本框 21">
                        <a:extLst>
                          <a:ext uri="{FF2B5EF4-FFF2-40B4-BE49-F238E27FC236}">
                            <a16:creationId xmlns:a16="http://schemas.microsoft.com/office/drawing/2014/main" id="{EA23997F-2FC2-B203-18CE-75642D8C6D2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88" y="5193189"/>
                        <a:ext cx="449477" cy="369332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93167912-2CF8-CF53-9E2C-44B911D5DF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5741" y="4134449"/>
                  <a:ext cx="36729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FD469F4B-2782-C71A-56BD-CDD62966B6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6437" y="4504019"/>
                  <a:ext cx="36729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1E9DFC82-EB14-9E05-5F8C-4851C5F57B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5741" y="4871684"/>
                  <a:ext cx="36729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37D5DC97-E1D9-AFB3-E9EE-EAB4C8BD7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5741" y="5243159"/>
                  <a:ext cx="36729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8" name="文本框 1407">
                <a:extLst>
                  <a:ext uri="{FF2B5EF4-FFF2-40B4-BE49-F238E27FC236}">
                    <a16:creationId xmlns:a16="http://schemas.microsoft.com/office/drawing/2014/main" id="{9982CE97-0C67-6550-47B2-FD99B8CCD534}"/>
                  </a:ext>
                </a:extLst>
              </p:cNvPr>
              <p:cNvSpPr txBox="1"/>
              <p:nvPr/>
            </p:nvSpPr>
            <p:spPr>
              <a:xfrm>
                <a:off x="7457842" y="3915821"/>
                <a:ext cx="461665" cy="1691639"/>
              </a:xfrm>
              <a:prstGeom prst="rect">
                <a:avLst/>
              </a:prstGeom>
              <a:noFill/>
            </p:spPr>
            <p:txBody>
              <a:bodyPr vert="vert270" wrap="square">
                <a:spAutoFit/>
              </a:bodyPr>
              <a:lstStyle/>
              <a:p>
                <a:pPr algn="ctr"/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predicted label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9" name="箭头: 右 1408">
                <a:extLst>
                  <a:ext uri="{FF2B5EF4-FFF2-40B4-BE49-F238E27FC236}">
                    <a16:creationId xmlns:a16="http://schemas.microsoft.com/office/drawing/2014/main" id="{19EE5DE5-9990-0AE3-349C-A52B339C8987}"/>
                  </a:ext>
                </a:extLst>
              </p:cNvPr>
              <p:cNvSpPr/>
              <p:nvPr/>
            </p:nvSpPr>
            <p:spPr>
              <a:xfrm>
                <a:off x="7071762" y="4639871"/>
                <a:ext cx="386080" cy="195179"/>
              </a:xfrm>
              <a:prstGeom prst="rightArrow">
                <a:avLst>
                  <a:gd name="adj1" fmla="val 50000"/>
                  <a:gd name="adj2" fmla="val 76419"/>
                </a:avLst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0" name="矩形: 圆角 1409">
                <a:extLst>
                  <a:ext uri="{FF2B5EF4-FFF2-40B4-BE49-F238E27FC236}">
                    <a16:creationId xmlns:a16="http://schemas.microsoft.com/office/drawing/2014/main" id="{5924D2A5-946C-47A7-467B-B2B7AAA7BC76}"/>
                  </a:ext>
                </a:extLst>
              </p:cNvPr>
              <p:cNvSpPr/>
              <p:nvPr/>
            </p:nvSpPr>
            <p:spPr>
              <a:xfrm>
                <a:off x="3555615" y="3915826"/>
                <a:ext cx="1104958" cy="16916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</p:txBody>
          </p:sp>
          <p:sp>
            <p:nvSpPr>
              <p:cNvPr id="1412" name="矩形: 圆角 1411">
                <a:extLst>
                  <a:ext uri="{FF2B5EF4-FFF2-40B4-BE49-F238E27FC236}">
                    <a16:creationId xmlns:a16="http://schemas.microsoft.com/office/drawing/2014/main" id="{42980AC6-024A-68D7-824B-1E6277905F57}"/>
                  </a:ext>
                </a:extLst>
              </p:cNvPr>
              <p:cNvSpPr/>
              <p:nvPr/>
            </p:nvSpPr>
            <p:spPr>
              <a:xfrm>
                <a:off x="4837942" y="3915826"/>
                <a:ext cx="1333442" cy="169163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Ansatz (θ)</a:t>
                </a:r>
              </a:p>
            </p:txBody>
          </p:sp>
          <p:sp>
            <p:nvSpPr>
              <p:cNvPr id="1413" name="矩形: 圆角 1412">
                <a:extLst>
                  <a:ext uri="{FF2B5EF4-FFF2-40B4-BE49-F238E27FC236}">
                    <a16:creationId xmlns:a16="http://schemas.microsoft.com/office/drawing/2014/main" id="{0DF8BB7F-2231-A719-0B3B-D62B8792C897}"/>
                  </a:ext>
                </a:extLst>
              </p:cNvPr>
              <p:cNvSpPr/>
              <p:nvPr/>
            </p:nvSpPr>
            <p:spPr>
              <a:xfrm>
                <a:off x="6346893" y="3915825"/>
                <a:ext cx="433258" cy="169163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</a:t>
                </a:r>
              </a:p>
            </p:txBody>
          </p:sp>
        </p:grpSp>
        <p:sp>
          <p:nvSpPr>
            <p:cNvPr id="1415" name="文本框 1414">
              <a:extLst>
                <a:ext uri="{FF2B5EF4-FFF2-40B4-BE49-F238E27FC236}">
                  <a16:creationId xmlns:a16="http://schemas.microsoft.com/office/drawing/2014/main" id="{69F93899-975A-8F95-9952-ABC1734DCF06}"/>
                </a:ext>
              </a:extLst>
            </p:cNvPr>
            <p:cNvSpPr txBox="1"/>
            <p:nvPr/>
          </p:nvSpPr>
          <p:spPr>
            <a:xfrm>
              <a:off x="5211767" y="3332791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/>
                <a:t>变分量子分类器</a:t>
              </a:r>
            </a:p>
          </p:txBody>
        </p:sp>
      </p:grpSp>
      <p:sp>
        <p:nvSpPr>
          <p:cNvPr id="1417" name="箭头: 下 1416">
            <a:extLst>
              <a:ext uri="{FF2B5EF4-FFF2-40B4-BE49-F238E27FC236}">
                <a16:creationId xmlns:a16="http://schemas.microsoft.com/office/drawing/2014/main" id="{5A2721F7-8322-BCD8-3EDD-E22C4B385405}"/>
              </a:ext>
            </a:extLst>
          </p:cNvPr>
          <p:cNvSpPr/>
          <p:nvPr/>
        </p:nvSpPr>
        <p:spPr>
          <a:xfrm>
            <a:off x="4251015" y="2739326"/>
            <a:ext cx="283429" cy="949234"/>
          </a:xfrm>
          <a:prstGeom prst="downArrow">
            <a:avLst>
              <a:gd name="adj1" fmla="val 50000"/>
              <a:gd name="adj2" fmla="val 82262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8" name="文本框 1417">
            <a:extLst>
              <a:ext uri="{FF2B5EF4-FFF2-40B4-BE49-F238E27FC236}">
                <a16:creationId xmlns:a16="http://schemas.microsoft.com/office/drawing/2014/main" id="{44C370CF-7550-F1A3-5D12-78484A845DD3}"/>
              </a:ext>
            </a:extLst>
          </p:cNvPr>
          <p:cNvSpPr txBox="1"/>
          <p:nvPr/>
        </p:nvSpPr>
        <p:spPr>
          <a:xfrm>
            <a:off x="4532127" y="298370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/>
              <a:t>振幅编码</a:t>
            </a:r>
          </a:p>
        </p:txBody>
      </p:sp>
      <p:sp>
        <p:nvSpPr>
          <p:cNvPr id="1419" name="文本框 1418">
            <a:extLst>
              <a:ext uri="{FF2B5EF4-FFF2-40B4-BE49-F238E27FC236}">
                <a16:creationId xmlns:a16="http://schemas.microsoft.com/office/drawing/2014/main" id="{49B48195-3705-32F6-F04F-8861E6A79947}"/>
              </a:ext>
            </a:extLst>
          </p:cNvPr>
          <p:cNvSpPr txBox="1"/>
          <p:nvPr/>
        </p:nvSpPr>
        <p:spPr>
          <a:xfrm>
            <a:off x="1456298" y="115995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/>
              <a:t>图像像素</a:t>
            </a:r>
          </a:p>
        </p:txBody>
      </p:sp>
      <p:grpSp>
        <p:nvGrpSpPr>
          <p:cNvPr id="1426" name="组合 1425">
            <a:extLst>
              <a:ext uri="{FF2B5EF4-FFF2-40B4-BE49-F238E27FC236}">
                <a16:creationId xmlns:a16="http://schemas.microsoft.com/office/drawing/2014/main" id="{4F1B1601-4B0E-5C42-0422-06702262344F}"/>
              </a:ext>
            </a:extLst>
          </p:cNvPr>
          <p:cNvGrpSpPr/>
          <p:nvPr/>
        </p:nvGrpSpPr>
        <p:grpSpPr>
          <a:xfrm>
            <a:off x="3502040" y="5370704"/>
            <a:ext cx="1104958" cy="1147671"/>
            <a:chOff x="3502040" y="5370704"/>
            <a:chExt cx="1104958" cy="1147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1" name="文本框 1420">
                  <a:extLst>
                    <a:ext uri="{FF2B5EF4-FFF2-40B4-BE49-F238E27FC236}">
                      <a16:creationId xmlns:a16="http://schemas.microsoft.com/office/drawing/2014/main" id="{AEA67ED3-03B4-F77B-9531-E0BDA913F95A}"/>
                    </a:ext>
                  </a:extLst>
                </p:cNvPr>
                <p:cNvSpPr txBox="1"/>
                <p:nvPr/>
              </p:nvSpPr>
              <p:spPr>
                <a:xfrm>
                  <a:off x="3502040" y="5933600"/>
                  <a:ext cx="1104958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Fidelity</m:t>
                        </m:r>
                      </m:oMath>
                    </m:oMathPara>
                  </a14:m>
                  <a:endParaRPr lang="en-US" altLang="zh-CN" sz="16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gate</m:t>
                        </m:r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count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421" name="文本框 1420">
                  <a:extLst>
                    <a:ext uri="{FF2B5EF4-FFF2-40B4-BE49-F238E27FC236}">
                      <a16:creationId xmlns:a16="http://schemas.microsoft.com/office/drawing/2014/main" id="{AEA67ED3-03B4-F77B-9531-E0BDA913F9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040" y="5933600"/>
                  <a:ext cx="1104958" cy="584775"/>
                </a:xfrm>
                <a:prstGeom prst="rect">
                  <a:avLst/>
                </a:prstGeom>
                <a:blipFill>
                  <a:blip r:embed="rId12"/>
                  <a:stretch>
                    <a:fillRect b="-52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4" name="箭头: 下 1423">
              <a:extLst>
                <a:ext uri="{FF2B5EF4-FFF2-40B4-BE49-F238E27FC236}">
                  <a16:creationId xmlns:a16="http://schemas.microsoft.com/office/drawing/2014/main" id="{F57CD2D4-505D-3660-D333-1720EA9A0D86}"/>
                </a:ext>
              </a:extLst>
            </p:cNvPr>
            <p:cNvSpPr/>
            <p:nvPr/>
          </p:nvSpPr>
          <p:spPr>
            <a:xfrm rot="1675040">
              <a:off x="4191454" y="5370704"/>
              <a:ext cx="179385" cy="629534"/>
            </a:xfrm>
            <a:prstGeom prst="downArrow">
              <a:avLst>
                <a:gd name="adj1" fmla="val 50000"/>
                <a:gd name="adj2" fmla="val 93149"/>
              </a:avLst>
            </a:prstGeom>
            <a:solidFill>
              <a:srgbClr val="FF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27" name="组合 1426">
            <a:extLst>
              <a:ext uri="{FF2B5EF4-FFF2-40B4-BE49-F238E27FC236}">
                <a16:creationId xmlns:a16="http://schemas.microsoft.com/office/drawing/2014/main" id="{EA580D92-BC47-0B00-5259-3B28971D8A0A}"/>
              </a:ext>
            </a:extLst>
          </p:cNvPr>
          <p:cNvGrpSpPr/>
          <p:nvPr/>
        </p:nvGrpSpPr>
        <p:grpSpPr>
          <a:xfrm>
            <a:off x="5980125" y="5337011"/>
            <a:ext cx="1165029" cy="1175354"/>
            <a:chOff x="5980125" y="5337011"/>
            <a:chExt cx="1165029" cy="1175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3" name="文本框 1422">
                  <a:extLst>
                    <a:ext uri="{FF2B5EF4-FFF2-40B4-BE49-F238E27FC236}">
                      <a16:creationId xmlns:a16="http://schemas.microsoft.com/office/drawing/2014/main" id="{CDF6A9A4-A1E3-3C62-648C-0DDCB2FFB8C8}"/>
                    </a:ext>
                  </a:extLst>
                </p:cNvPr>
                <p:cNvSpPr txBox="1"/>
                <p:nvPr/>
              </p:nvSpPr>
              <p:spPr>
                <a:xfrm>
                  <a:off x="5980125" y="5927590"/>
                  <a:ext cx="116502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Accuracy</m:t>
                        </m:r>
                      </m:oMath>
                    </m:oMathPara>
                  </a14:m>
                  <a:endParaRPr lang="en-US" altLang="zh-CN" sz="16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runtime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423" name="文本框 1422">
                  <a:extLst>
                    <a:ext uri="{FF2B5EF4-FFF2-40B4-BE49-F238E27FC236}">
                      <a16:creationId xmlns:a16="http://schemas.microsoft.com/office/drawing/2014/main" id="{CDF6A9A4-A1E3-3C62-648C-0DDCB2FFB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125" y="5927590"/>
                  <a:ext cx="1165029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5" name="箭头: 下 1424">
              <a:extLst>
                <a:ext uri="{FF2B5EF4-FFF2-40B4-BE49-F238E27FC236}">
                  <a16:creationId xmlns:a16="http://schemas.microsoft.com/office/drawing/2014/main" id="{33A9B0F6-B90E-6535-5C60-8872A3AB6B2E}"/>
                </a:ext>
              </a:extLst>
            </p:cNvPr>
            <p:cNvSpPr/>
            <p:nvPr/>
          </p:nvSpPr>
          <p:spPr>
            <a:xfrm rot="20227124">
              <a:off x="6097167" y="5337011"/>
              <a:ext cx="188172" cy="616810"/>
            </a:xfrm>
            <a:prstGeom prst="downArrow">
              <a:avLst>
                <a:gd name="adj1" fmla="val 50000"/>
                <a:gd name="adj2" fmla="val 93149"/>
              </a:avLst>
            </a:prstGeom>
            <a:solidFill>
              <a:srgbClr val="FF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28" name="文本框 1427">
            <a:extLst>
              <a:ext uri="{FF2B5EF4-FFF2-40B4-BE49-F238E27FC236}">
                <a16:creationId xmlns:a16="http://schemas.microsoft.com/office/drawing/2014/main" id="{38E2F7B7-2A66-7F31-419B-F410AEA42762}"/>
              </a:ext>
            </a:extLst>
          </p:cNvPr>
          <p:cNvSpPr txBox="1"/>
          <p:nvPr/>
        </p:nvSpPr>
        <p:spPr>
          <a:xfrm>
            <a:off x="2999863" y="172163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/>
              <a:t>重排列</a:t>
            </a:r>
            <a:endParaRPr lang="en-US" altLang="zh-CN" sz="1200" dirty="0"/>
          </a:p>
          <a:p>
            <a:pPr algn="ctr"/>
            <a:r>
              <a:rPr lang="zh-CN" altLang="en-US" sz="1200" dirty="0"/>
              <a:t>归一化</a:t>
            </a:r>
          </a:p>
        </p:txBody>
      </p:sp>
      <p:pic>
        <p:nvPicPr>
          <p:cNvPr id="1432" name="图片 1431">
            <a:extLst>
              <a:ext uri="{FF2B5EF4-FFF2-40B4-BE49-F238E27FC236}">
                <a16:creationId xmlns:a16="http://schemas.microsoft.com/office/drawing/2014/main" id="{98520696-2BAB-F0D0-3415-7FC7C615580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96" y="3213943"/>
            <a:ext cx="920280" cy="952760"/>
          </a:xfrm>
          <a:prstGeom prst="rect">
            <a:avLst/>
          </a:prstGeom>
        </p:spPr>
      </p:pic>
      <p:sp>
        <p:nvSpPr>
          <p:cNvPr id="1438" name="文本框 1437">
            <a:extLst>
              <a:ext uri="{FF2B5EF4-FFF2-40B4-BE49-F238E27FC236}">
                <a16:creationId xmlns:a16="http://schemas.microsoft.com/office/drawing/2014/main" id="{98A678CE-409E-48F1-F770-CC3DCC0DA50B}"/>
              </a:ext>
            </a:extLst>
          </p:cNvPr>
          <p:cNvSpPr txBox="1"/>
          <p:nvPr/>
        </p:nvSpPr>
        <p:spPr>
          <a:xfrm>
            <a:off x="8497690" y="4418933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pred: 5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9" name="图片 1438">
            <a:extLst>
              <a:ext uri="{FF2B5EF4-FFF2-40B4-BE49-F238E27FC236}">
                <a16:creationId xmlns:a16="http://schemas.microsoft.com/office/drawing/2014/main" id="{C39976AC-380F-24E0-B233-CDF746477A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96" y="3245939"/>
            <a:ext cx="920280" cy="952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225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0116 L 0.00182 0.14422 L 0.5694 0.14607 " pathEditMode="relative" ptsTypes="AAA">
                                      <p:cBhvr>
                                        <p:cTn id="49" dur="2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  <p:bldP spid="1417" grpId="0" animBg="1"/>
      <p:bldP spid="1418" grpId="0"/>
      <p:bldP spid="1419" grpId="0"/>
      <p:bldP spid="1428" grpId="0"/>
      <p:bldP spid="14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52" y="0"/>
            <a:ext cx="10671678" cy="6858000"/>
            <a:chOff x="20494" y="0"/>
            <a:chExt cx="10671678" cy="6858000"/>
          </a:xfrm>
        </p:grpSpPr>
        <p:sp>
          <p:nvSpPr>
            <p:cNvPr id="50" name="任意多边形: 形状 49"/>
            <p:cNvSpPr/>
            <p:nvPr/>
          </p:nvSpPr>
          <p:spPr>
            <a:xfrm>
              <a:off x="2108433" y="0"/>
              <a:ext cx="8583739" cy="6858000"/>
            </a:xfrm>
            <a:custGeom>
              <a:avLst/>
              <a:gdLst>
                <a:gd name="connsiteX0" fmla="*/ 1677494 w 11625915"/>
                <a:gd name="connsiteY0" fmla="*/ 0 h 6858000"/>
                <a:gd name="connsiteX1" fmla="*/ 11625915 w 11625915"/>
                <a:gd name="connsiteY1" fmla="*/ 0 h 6858000"/>
                <a:gd name="connsiteX2" fmla="*/ 11625915 w 11625915"/>
                <a:gd name="connsiteY2" fmla="*/ 78629 h 6858000"/>
                <a:gd name="connsiteX3" fmla="*/ 11571466 w 11625915"/>
                <a:gd name="connsiteY3" fmla="*/ 165023 h 6858000"/>
                <a:gd name="connsiteX4" fmla="*/ 10246620 w 11625915"/>
                <a:gd name="connsiteY4" fmla="*/ 2408915 h 6858000"/>
                <a:gd name="connsiteX5" fmla="*/ 9930755 w 11625915"/>
                <a:gd name="connsiteY5" fmla="*/ 6827813 h 6858000"/>
                <a:gd name="connsiteX6" fmla="*/ 9918477 w 11625915"/>
                <a:gd name="connsiteY6" fmla="*/ 6858000 h 6858000"/>
                <a:gd name="connsiteX7" fmla="*/ 0 w 11625915"/>
                <a:gd name="connsiteY7" fmla="*/ 6858000 h 6858000"/>
                <a:gd name="connsiteX8" fmla="*/ 166815 w 11625915"/>
                <a:gd name="connsiteY8" fmla="*/ 6617836 h 6858000"/>
                <a:gd name="connsiteX9" fmla="*/ 1231027 w 11625915"/>
                <a:gd name="connsiteY9" fmla="*/ 4747704 h 6858000"/>
                <a:gd name="connsiteX10" fmla="*/ 1553091 w 11625915"/>
                <a:gd name="connsiteY10" fmla="*/ 306573 h 6858000"/>
                <a:gd name="connsiteX11" fmla="*/ 1628068 w 11625915"/>
                <a:gd name="connsiteY11" fmla="*/ 111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25915" h="6858000">
                  <a:moveTo>
                    <a:pt x="1677494" y="0"/>
                  </a:moveTo>
                  <a:lnTo>
                    <a:pt x="11625915" y="0"/>
                  </a:lnTo>
                  <a:lnTo>
                    <a:pt x="11625915" y="78629"/>
                  </a:lnTo>
                  <a:lnTo>
                    <a:pt x="11571466" y="165023"/>
                  </a:lnTo>
                  <a:cubicBezTo>
                    <a:pt x="11130312" y="844233"/>
                    <a:pt x="10434690" y="1639507"/>
                    <a:pt x="10246620" y="2408915"/>
                  </a:cubicBezTo>
                  <a:cubicBezTo>
                    <a:pt x="9925650" y="3722041"/>
                    <a:pt x="10359877" y="5624607"/>
                    <a:pt x="9930755" y="6827813"/>
                  </a:cubicBezTo>
                  <a:lnTo>
                    <a:pt x="9918477" y="6858000"/>
                  </a:lnTo>
                  <a:lnTo>
                    <a:pt x="0" y="6858000"/>
                  </a:lnTo>
                  <a:lnTo>
                    <a:pt x="166815" y="6617836"/>
                  </a:lnTo>
                  <a:cubicBezTo>
                    <a:pt x="583338" y="6028829"/>
                    <a:pt x="1076514" y="5379366"/>
                    <a:pt x="1231027" y="4747704"/>
                  </a:cubicBezTo>
                  <a:cubicBezTo>
                    <a:pt x="1553925" y="3427659"/>
                    <a:pt x="1122150" y="1516305"/>
                    <a:pt x="1553091" y="306573"/>
                  </a:cubicBezTo>
                  <a:cubicBezTo>
                    <a:pt x="1576658" y="240416"/>
                    <a:pt x="1601677" y="175473"/>
                    <a:pt x="1628068" y="111677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20494" y="0"/>
              <a:ext cx="9802832" cy="6858000"/>
            </a:xfrm>
            <a:custGeom>
              <a:avLst/>
              <a:gdLst>
                <a:gd name="connsiteX0" fmla="*/ 0 w 9802832"/>
                <a:gd name="connsiteY0" fmla="*/ 0 h 6858000"/>
                <a:gd name="connsiteX1" fmla="*/ 9611461 w 9802832"/>
                <a:gd name="connsiteY1" fmla="*/ 0 h 6858000"/>
                <a:gd name="connsiteX2" fmla="*/ 9605203 w 9802832"/>
                <a:gd name="connsiteY2" fmla="*/ 14985 h 6858000"/>
                <a:gd name="connsiteX3" fmla="*/ 8766928 w 9802832"/>
                <a:gd name="connsiteY3" fmla="*/ 1871924 h 6858000"/>
                <a:gd name="connsiteX4" fmla="*/ 9795642 w 9802832"/>
                <a:gd name="connsiteY4" fmla="*/ 4892098 h 6858000"/>
                <a:gd name="connsiteX5" fmla="*/ 8673614 w 9802832"/>
                <a:gd name="connsiteY5" fmla="*/ 6691875 h 6858000"/>
                <a:gd name="connsiteX6" fmla="*/ 8497466 w 9802832"/>
                <a:gd name="connsiteY6" fmla="*/ 6858000 h 6858000"/>
                <a:gd name="connsiteX7" fmla="*/ 0 w 980283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02832" h="6858000">
                  <a:moveTo>
                    <a:pt x="0" y="0"/>
                  </a:moveTo>
                  <a:lnTo>
                    <a:pt x="9611461" y="0"/>
                  </a:lnTo>
                  <a:lnTo>
                    <a:pt x="9605203" y="14985"/>
                  </a:lnTo>
                  <a:cubicBezTo>
                    <a:pt x="9342902" y="569438"/>
                    <a:pt x="8735269" y="1284483"/>
                    <a:pt x="8766928" y="1871924"/>
                  </a:cubicBezTo>
                  <a:cubicBezTo>
                    <a:pt x="8817584" y="2811831"/>
                    <a:pt x="9900852" y="4005646"/>
                    <a:pt x="9795642" y="4892098"/>
                  </a:cubicBezTo>
                  <a:cubicBezTo>
                    <a:pt x="9715091" y="5570787"/>
                    <a:pt x="9240527" y="6143724"/>
                    <a:pt x="8673614" y="6691875"/>
                  </a:cubicBezTo>
                  <a:lnTo>
                    <a:pt x="84974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3838EA"/>
                </a:gs>
                <a:gs pos="0">
                  <a:srgbClr val="004AA5"/>
                </a:gs>
                <a:gs pos="100000">
                  <a:srgbClr val="0052B4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85502" y="2105561"/>
            <a:ext cx="1581427" cy="26460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3</a:t>
            </a:r>
          </a:p>
        </p:txBody>
      </p:sp>
      <p:grpSp>
        <p:nvGrpSpPr>
          <p:cNvPr id="184" name="组合 183"/>
          <p:cNvGrpSpPr/>
          <p:nvPr/>
        </p:nvGrpSpPr>
        <p:grpSpPr>
          <a:xfrm>
            <a:off x="1396604" y="4285757"/>
            <a:ext cx="503254" cy="167698"/>
            <a:chOff x="7919568" y="2773680"/>
            <a:chExt cx="1292466" cy="430686"/>
          </a:xfrm>
          <a:solidFill>
            <a:schemeClr val="accent2"/>
          </a:solidFill>
        </p:grpSpPr>
        <p:sp>
          <p:nvSpPr>
            <p:cNvPr id="185" name="箭头: V 形 184"/>
            <p:cNvSpPr/>
            <p:nvPr/>
          </p:nvSpPr>
          <p:spPr>
            <a:xfrm>
              <a:off x="791956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6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0800000">
            <a:off x="1468994" y="2279157"/>
            <a:ext cx="503254" cy="167698"/>
            <a:chOff x="7919568" y="2773680"/>
            <a:chExt cx="1292466" cy="430686"/>
          </a:xfrm>
          <a:solidFill>
            <a:schemeClr val="accent2"/>
          </a:solidFill>
        </p:grpSpPr>
        <p:sp>
          <p:nvSpPr>
            <p:cNvPr id="7" name="箭头: V 形 184"/>
            <p:cNvSpPr/>
            <p:nvPr/>
          </p:nvSpPr>
          <p:spPr>
            <a:xfrm>
              <a:off x="791956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箭头: V 形 185"/>
            <p:cNvSpPr/>
            <p:nvPr/>
          </p:nvSpPr>
          <p:spPr>
            <a:xfrm>
              <a:off x="8288992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箭头: V 形 186"/>
            <p:cNvSpPr/>
            <p:nvPr/>
          </p:nvSpPr>
          <p:spPr>
            <a:xfrm>
              <a:off x="8657478" y="2773680"/>
              <a:ext cx="554556" cy="430686"/>
            </a:xfrm>
            <a:prstGeom prst="chevron">
              <a:avLst>
                <a:gd name="adj" fmla="val 783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2764895" y="2198717"/>
            <a:ext cx="2613551" cy="255454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alpha val="25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8000" spc="6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解决方案</a:t>
            </a:r>
          </a:p>
        </p:txBody>
      </p:sp>
      <p:grpSp>
        <p:nvGrpSpPr>
          <p:cNvPr id="12" name="Google Shape;1951;p49"/>
          <p:cNvGrpSpPr/>
          <p:nvPr/>
        </p:nvGrpSpPr>
        <p:grpSpPr>
          <a:xfrm flipH="1">
            <a:off x="37465" y="2655570"/>
            <a:ext cx="6151880" cy="6569075"/>
            <a:chOff x="-1238838" y="-2814271"/>
            <a:chExt cx="6191222" cy="6569036"/>
          </a:xfrm>
        </p:grpSpPr>
        <p:pic>
          <p:nvPicPr>
            <p:cNvPr id="13" name="Google Shape;1952;p49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5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22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25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28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32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" name="图片 1" descr="数据分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654050"/>
            <a:ext cx="5781675" cy="5781675"/>
          </a:xfrm>
          <a:prstGeom prst="rect">
            <a:avLst/>
          </a:prstGeom>
        </p:spPr>
      </p:pic>
      <p:grpSp>
        <p:nvGrpSpPr>
          <p:cNvPr id="10" name="Google Shape;1951;p49"/>
          <p:cNvGrpSpPr/>
          <p:nvPr/>
        </p:nvGrpSpPr>
        <p:grpSpPr>
          <a:xfrm>
            <a:off x="-681943" y="-1798271"/>
            <a:ext cx="6191222" cy="6569036"/>
            <a:chOff x="-1238838" y="-2814271"/>
            <a:chExt cx="6191222" cy="6569036"/>
          </a:xfrm>
        </p:grpSpPr>
        <p:pic>
          <p:nvPicPr>
            <p:cNvPr id="11" name="Google Shape;1952;p49"/>
            <p:cNvPicPr preferRelativeResize="0"/>
            <p:nvPr/>
          </p:nvPicPr>
          <p:blipFill rotWithShape="1">
            <a:blip r:embed="rId3"/>
            <a:srcRect l="16960" t="24718" r="7121" b="26177"/>
            <a:stretch>
              <a:fillRect/>
            </a:stretch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35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39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42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45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48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52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54" name="图片 53" descr="资源 1@4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60" y="302895"/>
            <a:ext cx="965835" cy="541655"/>
          </a:xfrm>
          <a:prstGeom prst="rect">
            <a:avLst/>
          </a:prstGeom>
        </p:spPr>
      </p:pic>
      <p:pic>
        <p:nvPicPr>
          <p:cNvPr id="55" name="图片 54" descr="先进计算logo_画板 1-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835" y="177165"/>
            <a:ext cx="1894205" cy="7645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10852785" y="0"/>
            <a:ext cx="1339215" cy="236029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rgbClr val="3838EA"/>
              </a:gs>
              <a:gs pos="0">
                <a:srgbClr val="004AA5"/>
              </a:gs>
              <a:gs pos="100000">
                <a:srgbClr val="0052B4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24"/>
          <p:cNvSpPr/>
          <p:nvPr/>
        </p:nvSpPr>
        <p:spPr>
          <a:xfrm rot="10800000">
            <a:off x="0" y="4454525"/>
            <a:ext cx="1363345" cy="2403475"/>
          </a:xfrm>
          <a:custGeom>
            <a:avLst/>
            <a:gdLst>
              <a:gd name="connsiteX0" fmla="*/ 0 w 1325110"/>
              <a:gd name="connsiteY0" fmla="*/ 0 h 2335752"/>
              <a:gd name="connsiteX1" fmla="*/ 1325110 w 1325110"/>
              <a:gd name="connsiteY1" fmla="*/ 0 h 2335752"/>
              <a:gd name="connsiteX2" fmla="*/ 1325110 w 1325110"/>
              <a:gd name="connsiteY2" fmla="*/ 2321232 h 2335752"/>
              <a:gd name="connsiteX3" fmla="*/ 1299961 w 1325110"/>
              <a:gd name="connsiteY3" fmla="*/ 2335752 h 2335752"/>
              <a:gd name="connsiteX4" fmla="*/ 1290496 w 1325110"/>
              <a:gd name="connsiteY4" fmla="*/ 2296488 h 2335752"/>
              <a:gd name="connsiteX5" fmla="*/ 1073374 w 1325110"/>
              <a:gd name="connsiteY5" fmla="*/ 1540412 h 2335752"/>
              <a:gd name="connsiteX6" fmla="*/ 138108 w 1325110"/>
              <a:gd name="connsiteY6" fmla="*/ 459203 h 2335752"/>
              <a:gd name="connsiteX7" fmla="*/ 14680 w 1325110"/>
              <a:gd name="connsiteY7" fmla="*/ 89923 h 233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110" h="2335752">
                <a:moveTo>
                  <a:pt x="0" y="0"/>
                </a:moveTo>
                <a:lnTo>
                  <a:pt x="1325110" y="0"/>
                </a:lnTo>
                <a:lnTo>
                  <a:pt x="1325110" y="2321232"/>
                </a:lnTo>
                <a:lnTo>
                  <a:pt x="1299961" y="2335752"/>
                </a:lnTo>
                <a:lnTo>
                  <a:pt x="1290496" y="2296488"/>
                </a:lnTo>
                <a:cubicBezTo>
                  <a:pt x="1236603" y="2050441"/>
                  <a:pt x="1199129" y="1743721"/>
                  <a:pt x="1073374" y="1540412"/>
                </a:cubicBezTo>
                <a:cubicBezTo>
                  <a:pt x="843420" y="1168648"/>
                  <a:pt x="320293" y="829854"/>
                  <a:pt x="138108" y="459203"/>
                </a:cubicBezTo>
                <a:cubicBezTo>
                  <a:pt x="78329" y="337584"/>
                  <a:pt x="39474" y="214310"/>
                  <a:pt x="14680" y="89923"/>
                </a:cubicBezTo>
                <a:close/>
              </a:path>
            </a:pathLst>
          </a:custGeom>
          <a:gradFill>
            <a:gsLst>
              <a:gs pos="52000">
                <a:schemeClr val="accent3">
                  <a:lumMod val="60000"/>
                  <a:lumOff val="40000"/>
                </a:schemeClr>
              </a:gs>
              <a:gs pos="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410415" y="78536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rgbClr val="3838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rgbClr val="3838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rgbClr val="3838E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404671" y="231915"/>
            <a:ext cx="956975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/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振幅编码：直接构造法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40" y="6323330"/>
            <a:ext cx="1289050" cy="523875"/>
          </a:xfrm>
          <a:prstGeom prst="rect">
            <a:avLst/>
          </a:prstGeom>
        </p:spPr>
      </p:pic>
      <p:pic>
        <p:nvPicPr>
          <p:cNvPr id="29" name="图片 28" descr="标志与中英文上下组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635" y="6408420"/>
            <a:ext cx="626745" cy="351790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22E4499D-D332-728C-374D-04B2D0180334}"/>
              </a:ext>
            </a:extLst>
          </p:cNvPr>
          <p:cNvGrpSpPr/>
          <p:nvPr/>
        </p:nvGrpSpPr>
        <p:grpSpPr>
          <a:xfrm>
            <a:off x="404671" y="1180147"/>
            <a:ext cx="4075890" cy="2944800"/>
            <a:chOff x="404671" y="1180147"/>
            <a:chExt cx="4075890" cy="29448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37231-6D08-BDDB-D0D1-65BD0F5A92C4}"/>
                </a:ext>
              </a:extLst>
            </p:cNvPr>
            <p:cNvGrpSpPr/>
            <p:nvPr/>
          </p:nvGrpSpPr>
          <p:grpSpPr>
            <a:xfrm>
              <a:off x="404671" y="1180147"/>
              <a:ext cx="4075890" cy="2944800"/>
              <a:chOff x="404671" y="1180147"/>
              <a:chExt cx="4075890" cy="29448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152E4622-470B-0F6E-66AD-39B44E50BAC0}"/>
                      </a:ext>
                    </a:extLst>
                  </p:cNvPr>
                  <p:cNvSpPr txBox="1"/>
                  <p:nvPr/>
                </p:nvSpPr>
                <p:spPr>
                  <a:xfrm>
                    <a:off x="404671" y="1180147"/>
                    <a:ext cx="4075890" cy="68608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152E4622-470B-0F6E-66AD-39B44E50BA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671" y="1180147"/>
                    <a:ext cx="4075890" cy="68608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9F1D394D-A8E5-0557-50E5-E9252A66B72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9521" y="2474293"/>
                    <a:ext cx="2845259" cy="67326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9F1D394D-A8E5-0557-50E5-E9252A66B7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9521" y="2474293"/>
                    <a:ext cx="2845259" cy="67326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DE3AA6F8-AB29-D061-5F22-00584CE7BBF5}"/>
                      </a:ext>
                    </a:extLst>
                  </p:cNvPr>
                  <p:cNvSpPr txBox="1"/>
                  <p:nvPr/>
                </p:nvSpPr>
                <p:spPr>
                  <a:xfrm>
                    <a:off x="1769198" y="3755615"/>
                    <a:ext cx="152590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DE3AA6F8-AB29-D061-5F22-00584CE7BB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9198" y="3755615"/>
                    <a:ext cx="152590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2537DB0D-07AA-49E5-A580-451F55DF7F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3680" y="3017492"/>
                <a:ext cx="701040" cy="783547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2F2DE203-88BB-771A-0EA6-7A1038D01D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75840" y="3017492"/>
                <a:ext cx="497840" cy="783547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C0B83953-C89F-4FED-6F7D-CFD55522CF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2547" y="1717853"/>
                <a:ext cx="570594" cy="10342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12718E8-9E72-F100-2F1A-C1268122AC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3440" y="1717853"/>
                <a:ext cx="279107" cy="10342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6EC4AB6-7B1C-27B7-249E-4451B8B7A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15393" y="1710521"/>
                <a:ext cx="131592" cy="10415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FBE65DF5-2373-E270-54E3-EFB3B52F3E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58290" y="1717853"/>
                <a:ext cx="857103" cy="10342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9AB7A09-AC1B-B9ED-AF02-6FAFF2559BFC}"/>
                </a:ext>
              </a:extLst>
            </p:cNvPr>
            <p:cNvSpPr txBox="1"/>
            <p:nvPr/>
          </p:nvSpPr>
          <p:spPr>
            <a:xfrm>
              <a:off x="554785" y="3297340"/>
              <a:ext cx="1109472" cy="52322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1400" dirty="0"/>
                <a:t>振幅分配树</a:t>
              </a:r>
              <a:endParaRPr lang="en-US" altLang="zh-CN" sz="1400" dirty="0"/>
            </a:p>
            <a:p>
              <a:pPr algn="ctr"/>
              <a:r>
                <a:rPr lang="en-US" altLang="zh-CN" sz="1400" dirty="0"/>
                <a:t>AmpTree</a:t>
              </a:r>
              <a:endParaRPr lang="zh-CN" altLang="en-US" sz="1400" dirty="0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51D2AC2-795E-9663-1A71-69CF5A7B4716}"/>
              </a:ext>
            </a:extLst>
          </p:cNvPr>
          <p:cNvSpPr txBox="1"/>
          <p:nvPr/>
        </p:nvSpPr>
        <p:spPr>
          <a:xfrm>
            <a:off x="5000963" y="1054677"/>
            <a:ext cx="6391493" cy="1333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优化小</a:t>
            </a:r>
            <a:r>
              <a:rPr lang="en-US" altLang="zh-CN" dirty="0"/>
              <a:t>Trick</a:t>
            </a:r>
          </a:p>
          <a:p>
            <a:pPr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使用</a:t>
            </a:r>
            <a:r>
              <a:rPr lang="zh-CN" altLang="en-US" sz="1600" dirty="0">
                <a:solidFill>
                  <a:srgbClr val="00B0F0"/>
                </a:solidFill>
              </a:rPr>
              <a:t>格雷码</a:t>
            </a:r>
            <a:r>
              <a:rPr lang="zh-CN" altLang="en-US" sz="1600" dirty="0"/>
              <a:t>顺序枚举节点项，减少 </a:t>
            </a:r>
            <a:r>
              <a:rPr lang="en-US" altLang="zh-CN" sz="1600" dirty="0"/>
              <a:t>X </a:t>
            </a:r>
            <a:r>
              <a:rPr lang="zh-CN" altLang="en-US" sz="1600" dirty="0"/>
              <a:t>门</a:t>
            </a:r>
            <a:endParaRPr lang="en-US" altLang="zh-CN" sz="1600" dirty="0"/>
          </a:p>
          <a:p>
            <a:pPr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树的</a:t>
            </a:r>
            <a:r>
              <a:rPr lang="zh-CN" altLang="en-US" sz="1600" dirty="0">
                <a:solidFill>
                  <a:srgbClr val="00B0F0"/>
                </a:solidFill>
              </a:rPr>
              <a:t>剪枝：</a:t>
            </a:r>
            <a:r>
              <a:rPr lang="zh-CN" altLang="en-US" sz="1600" dirty="0"/>
              <a:t>将同层连续且幅值近似的节点向上提升为 </a:t>
            </a:r>
            <a:r>
              <a:rPr lang="en-US" altLang="zh-CN" sz="1600" dirty="0"/>
              <a:t>H </a:t>
            </a:r>
            <a:r>
              <a:rPr lang="zh-CN" altLang="en-US" sz="1600" dirty="0"/>
              <a:t>门</a:t>
            </a:r>
            <a:endParaRPr lang="en-US" altLang="zh-CN" sz="1600" dirty="0">
              <a:solidFill>
                <a:srgbClr val="00B0F0"/>
              </a:solidFill>
            </a:endParaRPr>
          </a:p>
          <a:p>
            <a:pPr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B0F0"/>
                </a:solidFill>
              </a:rPr>
              <a:t>像素重排列</a:t>
            </a:r>
            <a:r>
              <a:rPr lang="zh-CN" altLang="en-US" sz="1600" dirty="0"/>
              <a:t>：从中心以蚊香形向外读出像素值，降低数据复杂度</a:t>
            </a:r>
            <a:endParaRPr lang="en-US" altLang="zh-CN" sz="1600" dirty="0"/>
          </a:p>
        </p:txBody>
      </p:sp>
      <p:grpSp>
        <p:nvGrpSpPr>
          <p:cNvPr id="1413" name="组合 1412">
            <a:extLst>
              <a:ext uri="{FF2B5EF4-FFF2-40B4-BE49-F238E27FC236}">
                <a16:creationId xmlns:a16="http://schemas.microsoft.com/office/drawing/2014/main" id="{EC500B33-487C-0903-384B-137C59E56335}"/>
              </a:ext>
            </a:extLst>
          </p:cNvPr>
          <p:cNvGrpSpPr/>
          <p:nvPr/>
        </p:nvGrpSpPr>
        <p:grpSpPr>
          <a:xfrm>
            <a:off x="1628048" y="4694908"/>
            <a:ext cx="7994073" cy="1874998"/>
            <a:chOff x="319948" y="4602220"/>
            <a:chExt cx="7994073" cy="1874998"/>
          </a:xfrm>
        </p:grpSpPr>
        <p:pic>
          <p:nvPicPr>
            <p:cNvPr id="1409" name="图片 1408">
              <a:extLst>
                <a:ext uri="{FF2B5EF4-FFF2-40B4-BE49-F238E27FC236}">
                  <a16:creationId xmlns:a16="http://schemas.microsoft.com/office/drawing/2014/main" id="{E1D0E63D-49A6-9B65-94F2-2434D9926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9948" y="4602220"/>
              <a:ext cx="7994073" cy="14631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12" name="文本框 1411">
              <a:extLst>
                <a:ext uri="{FF2B5EF4-FFF2-40B4-BE49-F238E27FC236}">
                  <a16:creationId xmlns:a16="http://schemas.microsoft.com/office/drawing/2014/main" id="{6FEF7F55-C16B-0BF9-76D9-5E51FB97F1F9}"/>
                </a:ext>
              </a:extLst>
            </p:cNvPr>
            <p:cNvSpPr txBox="1"/>
            <p:nvPr/>
          </p:nvSpPr>
          <p:spPr>
            <a:xfrm>
              <a:off x="2991520" y="6169441"/>
              <a:ext cx="25189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/>
                <a:t>直接构造法所用量子线路形式</a:t>
              </a:r>
            </a:p>
          </p:txBody>
        </p:sp>
      </p:grpSp>
      <p:graphicFrame>
        <p:nvGraphicFramePr>
          <p:cNvPr id="1410" name="表格 1409">
            <a:extLst>
              <a:ext uri="{FF2B5EF4-FFF2-40B4-BE49-F238E27FC236}">
                <a16:creationId xmlns:a16="http://schemas.microsoft.com/office/drawing/2014/main" id="{89EC2B62-0BFD-6E20-35EC-C43F099D0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44331"/>
              </p:ext>
            </p:extLst>
          </p:nvPr>
        </p:nvGraphicFramePr>
        <p:xfrm>
          <a:off x="8422071" y="2794000"/>
          <a:ext cx="2576129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880679">
                  <a:extLst>
                    <a:ext uri="{9D8B030D-6E8A-4147-A177-3AD203B41FA5}">
                      <a16:colId xmlns:a16="http://schemas.microsoft.com/office/drawing/2014/main" val="3151494076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598418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保真度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0.971/0.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970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11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门数量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774.61/566.32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442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耗时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~0.2s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11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总耗时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~18min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65424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15" name="文本框 1414">
                <a:extLst>
                  <a:ext uri="{FF2B5EF4-FFF2-40B4-BE49-F238E27FC236}">
                    <a16:creationId xmlns:a16="http://schemas.microsoft.com/office/drawing/2014/main" id="{810D876C-D0A6-23D1-0C62-3DCAA5DFBDDF}"/>
                  </a:ext>
                </a:extLst>
              </p:cNvPr>
              <p:cNvSpPr txBox="1"/>
              <p:nvPr/>
            </p:nvSpPr>
            <p:spPr>
              <a:xfrm>
                <a:off x="5000963" y="2986984"/>
                <a:ext cx="3176016" cy="752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1800" dirty="0"/>
                  <a:t>优点：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精确</a:t>
                </a:r>
                <a:r>
                  <a:rPr lang="zh-CN" altLang="en-US" sz="1800" dirty="0"/>
                  <a:t>编码、构造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快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800" dirty="0"/>
                  <a:t>缺点：线路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深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sz="1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15" name="文本框 1414">
                <a:extLst>
                  <a:ext uri="{FF2B5EF4-FFF2-40B4-BE49-F238E27FC236}">
                    <a16:creationId xmlns:a16="http://schemas.microsoft.com/office/drawing/2014/main" id="{810D876C-D0A6-23D1-0C62-3DCAA5DFB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63" y="2986984"/>
                <a:ext cx="3176016" cy="752770"/>
              </a:xfrm>
              <a:prstGeom prst="rect">
                <a:avLst/>
              </a:prstGeom>
              <a:blipFill>
                <a:blip r:embed="rId10"/>
                <a:stretch>
                  <a:fillRect l="-1536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2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4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RlYjNmNTQ1MzZkMTYyOWVmOTkwZmFjYjg5ZTRlZD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8748031496057,&quot;left&quot;:361.6603937007874,&quot;top&quot;:121.2596062992126,&quot;width&quot;:382.1271653543307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1012</Words>
  <Application>Microsoft Office PowerPoint</Application>
  <PresentationFormat>宽屏</PresentationFormat>
  <Paragraphs>232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微软雅黑</vt:lpstr>
      <vt:lpstr>优设标题黑</vt:lpstr>
      <vt:lpstr>Arial</vt:lpstr>
      <vt:lpstr>Calibri</vt:lpstr>
      <vt:lpstr>Cambria Math</vt:lpstr>
      <vt:lpstr>Consolas</vt:lpstr>
      <vt:lpstr>Times New Roman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dx y</dc:creator>
  <cp:lastModifiedBy>kahsolt</cp:lastModifiedBy>
  <cp:revision>458</cp:revision>
  <dcterms:created xsi:type="dcterms:W3CDTF">2019-06-19T02:08:00Z</dcterms:created>
  <dcterms:modified xsi:type="dcterms:W3CDTF">2024-10-08T07:00:46Z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B3269D818C2545C6BFBFBF5380458D99_11</vt:lpwstr>
  </property>
</Properties>
</file>